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78" r:id="rId2"/>
    <p:sldId id="273" r:id="rId3"/>
    <p:sldId id="257" r:id="rId4"/>
    <p:sldId id="265" r:id="rId5"/>
    <p:sldId id="266" r:id="rId6"/>
    <p:sldId id="267" r:id="rId7"/>
    <p:sldId id="272" r:id="rId8"/>
    <p:sldId id="274" r:id="rId9"/>
    <p:sldId id="275" r:id="rId10"/>
    <p:sldId id="276" r:id="rId11"/>
    <p:sldId id="277" r:id="rId12"/>
    <p:sldId id="269" r:id="rId13"/>
    <p:sldId id="270" r:id="rId14"/>
    <p:sldId id="271" r:id="rId15"/>
  </p:sldIdLst>
  <p:sldSz cx="10691813" cy="7559675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000000"/>
          </p15:clr>
        </p15:guide>
        <p15:guide id="2" pos="3368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p4PJQOWVe2+LX9EzhFywlsndI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A6D"/>
    <a:srgbClr val="95BA4E"/>
    <a:srgbClr val="7BA629"/>
    <a:srgbClr val="95BA4F"/>
    <a:srgbClr val="80AE20"/>
    <a:srgbClr val="81AF27"/>
    <a:srgbClr val="7DA52B"/>
    <a:srgbClr val="816C0A"/>
    <a:srgbClr val="FDEAD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9D8F15-BC1A-4EAF-9C0A-A0BBD8AB7BAA}">
  <a:tblStyle styleId="{929D8F15-BC1A-4EAF-9C0A-A0BBD8AB7B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478" autoAdjust="0"/>
  </p:normalViewPr>
  <p:slideViewPr>
    <p:cSldViewPr snapToGrid="0">
      <p:cViewPr>
        <p:scale>
          <a:sx n="125" d="100"/>
          <a:sy n="125" d="100"/>
        </p:scale>
        <p:origin x="588" y="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025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hubspot.net/hubfs/2405078/cms-pdfs/fileadmin/user_upload/dyna_content/jp/20170526_attitude_around_materialism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keidanren.or.jp/policy/2021/079.pdf" TargetMode="External"/><Relationship Id="rId4" Type="http://schemas.openxmlformats.org/officeDocument/2006/relationships/hyperlink" Target="https://www.advertimes.com/20191011/article300227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01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73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79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■トキ消費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https://cdn2.hubspot.net/hubfs/2405078/cms-pdfs/fileadmin/user_upload/dyna_content/jp/20170526_attitude_around_materialism.pdf</a:t>
            </a:r>
            <a:endParaRPr lang="en-US" altLang="ja-JP" sz="18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時間を重視する</a:t>
            </a:r>
            <a:r>
              <a:rPr lang="en-US" altLang="ja-JP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31%</a:t>
            </a:r>
            <a:r>
              <a:rPr lang="ja-JP" altLang="en-US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は、お金を重視する</a:t>
            </a:r>
            <a:r>
              <a:rPr lang="en-US" altLang="ja-JP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ja-JP" altLang="en-US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％より約</a:t>
            </a:r>
            <a:r>
              <a:rPr lang="en-US" altLang="ja-JP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ja-JP" altLang="en-US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倍なのですが、「</a:t>
            </a:r>
            <a:r>
              <a:rPr lang="en-US" altLang="ja-JP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31</a:t>
            </a:r>
            <a:r>
              <a:rPr lang="ja-JP" altLang="en-US" sz="18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％」という単体だけ見たとき、少ないと思われがちなので、対比させました。</a:t>
            </a:r>
            <a:endParaRPr lang="en-US" altLang="ja-JP" b="0" u="none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■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体験欲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https://static1.squarespace.com/static/55107b86e4b0503efc1a4215/t/5d9e3ba046e5b434f2eddd56/1570651053829/WE+KNOW+Experiences_Exec+Summary_2.0.pdf</a:t>
            </a:r>
            <a:endParaRPr lang="en-US" altLang="ja-JP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日本語解説</a:t>
            </a:r>
            <a:endParaRPr lang="en-US" altLang="ja-JP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https://www.advertimes.com/20191011/article300227/</a:t>
            </a:r>
            <a:endParaRPr lang="en-US" altLang="ja-JP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■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リアル価値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http://www.keidanren.or.jp/policy/2021/079.pdf</a:t>
            </a:r>
            <a:endParaRPr lang="en-US" altLang="ja-JP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→36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ページのグラフ「感じるようになった」と「どちらかというと感じるようになった」を足した値</a:t>
            </a:r>
            <a:endParaRPr lang="ja-JP" altLang="en-US" b="0" dirty="0">
              <a:effectLst/>
            </a:endParaRPr>
          </a:p>
        </p:txBody>
      </p:sp>
      <p:sp>
        <p:nvSpPr>
          <p:cNvPr id="219" name="Google Shape;219;p2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275635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3275635367_0_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2" name="Google Shape;192;g13275635367_0_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14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275635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3275635367_0_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2" name="Google Shape;192;g13275635367_0_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02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275635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3275635367_0_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2" name="Google Shape;192;g13275635367_0_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57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44580" y="3204113"/>
            <a:ext cx="9088041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534591" y="1763925"/>
            <a:ext cx="4722217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5435005" y="1763925"/>
            <a:ext cx="4722217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534591" y="1692178"/>
            <a:ext cx="4724074" cy="70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5431294" y="1692178"/>
            <a:ext cx="4725930" cy="70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5431294" y="2397397"/>
            <a:ext cx="4725930" cy="435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534592" y="300986"/>
            <a:ext cx="3517533" cy="128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180202" y="300988"/>
            <a:ext cx="5977020" cy="64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534592" y="1581934"/>
            <a:ext cx="3517533" cy="517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2095670" y="5916496"/>
            <a:ext cx="6415088" cy="88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851389" y="-552873"/>
            <a:ext cx="4989036" cy="96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5729282" y="2325021"/>
            <a:ext cx="6450223" cy="24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828868" y="8461"/>
            <a:ext cx="6450223" cy="703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7FC788-332E-DB7C-61A3-83ACA1B48620}"/>
              </a:ext>
            </a:extLst>
          </p:cNvPr>
          <p:cNvSpPr txBox="1"/>
          <p:nvPr/>
        </p:nvSpPr>
        <p:spPr>
          <a:xfrm>
            <a:off x="1064308" y="650276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スグに使える商業施設向け提案書の雛形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584C81-C2AB-FB0B-6F06-0715EF98E9CA}"/>
              </a:ext>
            </a:extLst>
          </p:cNvPr>
          <p:cNvSpPr txBox="1"/>
          <p:nvPr/>
        </p:nvSpPr>
        <p:spPr>
          <a:xfrm>
            <a:off x="3850578" y="3380909"/>
            <a:ext cx="280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CA1A6D"/>
                </a:solidFill>
              </a:rPr>
              <a:t>ご利用の注意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E05DA3-F89E-2747-021A-077A3A02616F}"/>
              </a:ext>
            </a:extLst>
          </p:cNvPr>
          <p:cNvSpPr/>
          <p:nvPr/>
        </p:nvSpPr>
        <p:spPr>
          <a:xfrm>
            <a:off x="3865817" y="3350041"/>
            <a:ext cx="2805194" cy="643180"/>
          </a:xfrm>
          <a:prstGeom prst="rect">
            <a:avLst/>
          </a:prstGeom>
          <a:noFill/>
          <a:ln>
            <a:solidFill>
              <a:srgbClr val="CA1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19DCEB-0A0F-2B7B-4BA3-A0BB0CFA5BC1}"/>
              </a:ext>
            </a:extLst>
          </p:cNvPr>
          <p:cNvSpPr txBox="1"/>
          <p:nvPr/>
        </p:nvSpPr>
        <p:spPr>
          <a:xfrm>
            <a:off x="1560254" y="4233476"/>
            <a:ext cx="82063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本提案書の著作権は、放棄しておりません。株式会社シエンアートが保有します。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企画や提案の参考資料としてご活用ください。</a:t>
            </a:r>
            <a:endParaRPr kumimoji="1" lang="en-US" altLang="ja-JP" sz="1400" b="1" dirty="0"/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◆禁止事項：</a:t>
            </a:r>
          </a:p>
          <a:p>
            <a:r>
              <a:rPr kumimoji="1" lang="ja-JP" altLang="en-US" sz="1200" dirty="0"/>
              <a:t>・内容の一部または全部の販売・出版</a:t>
            </a:r>
          </a:p>
          <a:p>
            <a:r>
              <a:rPr kumimoji="1" lang="ja-JP" altLang="en-US" sz="1200" dirty="0"/>
              <a:t>・公序良俗に反する利用や違法行為につながる利用</a:t>
            </a:r>
          </a:p>
          <a:p>
            <a:r>
              <a:rPr kumimoji="1" lang="ja-JP" altLang="en-US" sz="1200" dirty="0"/>
              <a:t>・企業・商品・サービスの宣伝・販促を目的とした転載・引用</a:t>
            </a:r>
            <a:endParaRPr kumimoji="1" lang="en-US" altLang="ja-JP" sz="1200" dirty="0"/>
          </a:p>
          <a:p>
            <a:r>
              <a:rPr kumimoji="1" lang="ja-JP" altLang="en-US" sz="1200" dirty="0"/>
              <a:t>・不特定多数の方が閲覧できる環境（</a:t>
            </a:r>
            <a:r>
              <a:rPr kumimoji="1" lang="en-US" altLang="ja-JP" sz="1200" dirty="0"/>
              <a:t>WEB</a:t>
            </a:r>
            <a:r>
              <a:rPr kumimoji="1" lang="ja-JP" altLang="en-US" sz="1200" dirty="0"/>
              <a:t>・</a:t>
            </a:r>
            <a:r>
              <a:rPr kumimoji="1" lang="en-US" altLang="ja-JP" sz="1200" dirty="0"/>
              <a:t>SNS</a:t>
            </a:r>
            <a:r>
              <a:rPr kumimoji="1" lang="ja-JP" altLang="en-US" sz="1200" dirty="0"/>
              <a:t>・印刷物 等）への流布・転載・引用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◆その他注意点：</a:t>
            </a:r>
          </a:p>
          <a:p>
            <a:r>
              <a:rPr kumimoji="1" lang="ja-JP" altLang="en-US" sz="1200" dirty="0"/>
              <a:t>・本提案書を利用することにより生じたいかなるトラブル、損失、損害等について、当社は一切の責任を負いません</a:t>
            </a:r>
          </a:p>
          <a:p>
            <a:r>
              <a:rPr kumimoji="1" lang="ja-JP" altLang="en-US" sz="1200" dirty="0"/>
              <a:t>・この利用ルールは、著作権法上認められている引用などの利用について、制限するものではありません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◆本提案書についてのお問い合わせは株式会社シエンアート </a:t>
            </a:r>
            <a:r>
              <a:rPr kumimoji="1" lang="en-US" altLang="ja-JP" sz="1200" dirty="0"/>
              <a:t>info@shienart.co.jp</a:t>
            </a:r>
            <a:r>
              <a:rPr kumimoji="1" lang="ja-JP" altLang="en-US" sz="1200" dirty="0"/>
              <a:t>まで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8FEFDA-F463-5180-E40F-FE6CD835DFC1}"/>
              </a:ext>
            </a:extLst>
          </p:cNvPr>
          <p:cNvSpPr txBox="1"/>
          <p:nvPr/>
        </p:nvSpPr>
        <p:spPr>
          <a:xfrm>
            <a:off x="1560254" y="2452612"/>
            <a:ext cx="820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◆本ページ及び不要ページは削除してお使いください。</a:t>
            </a:r>
            <a:endParaRPr kumimoji="1" lang="en-US" altLang="ja-JP" sz="1200" dirty="0"/>
          </a:p>
          <a:p>
            <a:r>
              <a:rPr kumimoji="1" lang="ja-JP" altLang="en-US" sz="1200" dirty="0"/>
              <a:t>◆サービスの費用につきましては事前にお問い合わせください。</a:t>
            </a:r>
            <a:endParaRPr kumimoji="1" lang="en-US" altLang="ja-JP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A57A0A-DC5A-6914-0685-783A8F90B562}"/>
              </a:ext>
            </a:extLst>
          </p:cNvPr>
          <p:cNvSpPr txBox="1"/>
          <p:nvPr/>
        </p:nvSpPr>
        <p:spPr>
          <a:xfrm>
            <a:off x="3865817" y="1676836"/>
            <a:ext cx="280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CA1A6D"/>
                </a:solidFill>
              </a:rPr>
              <a:t>ご利用方法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4DC3E1-1CA1-D150-860E-21C031859576}"/>
              </a:ext>
            </a:extLst>
          </p:cNvPr>
          <p:cNvSpPr/>
          <p:nvPr/>
        </p:nvSpPr>
        <p:spPr>
          <a:xfrm>
            <a:off x="3865817" y="1652069"/>
            <a:ext cx="2805194" cy="643180"/>
          </a:xfrm>
          <a:prstGeom prst="rect">
            <a:avLst/>
          </a:prstGeom>
          <a:noFill/>
          <a:ln>
            <a:solidFill>
              <a:srgbClr val="CA1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61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11D6D1E3-C927-DFB7-4BFB-44BCF73BC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474" y="2068006"/>
            <a:ext cx="9081272" cy="5032694"/>
          </a:xfrm>
          <a:prstGeom prst="rect">
            <a:avLst/>
          </a:prstGeom>
        </p:spPr>
      </p:pic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BBD3AF02-C2F9-43D5-22C9-B353273558D9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2">
            <a:extLst>
              <a:ext uri="{FF2B5EF4-FFF2-40B4-BE49-F238E27FC236}">
                <a16:creationId xmlns:a16="http://schemas.microsoft.com/office/drawing/2014/main" id="{F4770C92-E787-24FC-3761-C0FC14499BAC}"/>
              </a:ext>
            </a:extLst>
          </p:cNvPr>
          <p:cNvSpPr txBox="1">
            <a:spLocks/>
          </p:cNvSpPr>
          <p:nvPr/>
        </p:nvSpPr>
        <p:spPr>
          <a:xfrm>
            <a:off x="862474" y="541531"/>
            <a:ext cx="82205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様々な課題を全力で改善します！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59813C-EFFE-CC4F-37E0-DCD681A9C6AE}"/>
              </a:ext>
            </a:extLst>
          </p:cNvPr>
          <p:cNvSpPr txBox="1"/>
          <p:nvPr/>
        </p:nvSpPr>
        <p:spPr>
          <a:xfrm>
            <a:off x="1064124" y="1402586"/>
            <a:ext cx="856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CA1A6D"/>
                </a:solidFill>
              </a:rPr>
              <a:t>◎は各コンテンツを合成フォトブースに置き換えていただくことで得られるメリットです。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25A6E5F-DB2D-3C78-63E0-F98F0838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676" y="5464508"/>
            <a:ext cx="1224480" cy="17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5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D189D2AB-6BBA-7D62-B9D4-01D28B07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3" y="1969761"/>
            <a:ext cx="9120752" cy="4242431"/>
          </a:xfrm>
          <a:prstGeom prst="rect">
            <a:avLst/>
          </a:prstGeom>
        </p:spPr>
      </p:pic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BBD3AF02-C2F9-43D5-22C9-B353273558D9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2">
            <a:extLst>
              <a:ext uri="{FF2B5EF4-FFF2-40B4-BE49-F238E27FC236}">
                <a16:creationId xmlns:a16="http://schemas.microsoft.com/office/drawing/2014/main" id="{F4770C92-E787-24FC-3761-C0FC14499BAC}"/>
              </a:ext>
            </a:extLst>
          </p:cNvPr>
          <p:cNvSpPr txBox="1">
            <a:spLocks/>
          </p:cNvSpPr>
          <p:nvPr/>
        </p:nvSpPr>
        <p:spPr>
          <a:xfrm>
            <a:off x="862474" y="541531"/>
            <a:ext cx="764225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販促効果の実証データ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4054D5-8635-08FD-43DC-6E3C6E67BC5D}"/>
              </a:ext>
            </a:extLst>
          </p:cNvPr>
          <p:cNvSpPr/>
          <p:nvPr/>
        </p:nvSpPr>
        <p:spPr>
          <a:xfrm>
            <a:off x="5873859" y="2244176"/>
            <a:ext cx="1048348" cy="38594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94824C-9B51-D704-F6B2-A335F2EA288B}"/>
              </a:ext>
            </a:extLst>
          </p:cNvPr>
          <p:cNvSpPr txBox="1"/>
          <p:nvPr/>
        </p:nvSpPr>
        <p:spPr>
          <a:xfrm>
            <a:off x="1064124" y="1402586"/>
            <a:ext cx="7170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CA1A6D"/>
                </a:solidFill>
              </a:rPr>
              <a:t>QR</a:t>
            </a:r>
            <a:r>
              <a:rPr kumimoji="1" lang="ja-JP" altLang="en-US" sz="1600" dirty="0">
                <a:solidFill>
                  <a:srgbClr val="CA1A6D"/>
                </a:solidFill>
              </a:rPr>
              <a:t>コードからランディングページへのアクセス率（ログイン数</a:t>
            </a:r>
            <a:r>
              <a:rPr kumimoji="1" lang="en-US" altLang="ja-JP" sz="1600" dirty="0">
                <a:solidFill>
                  <a:srgbClr val="CA1A6D"/>
                </a:solidFill>
              </a:rPr>
              <a:t>÷</a:t>
            </a:r>
            <a:r>
              <a:rPr kumimoji="1" lang="ja-JP" altLang="en-US" sz="1600" dirty="0">
                <a:solidFill>
                  <a:srgbClr val="CA1A6D"/>
                </a:solidFill>
              </a:rPr>
              <a:t>参加組数）</a:t>
            </a:r>
          </a:p>
        </p:txBody>
      </p:sp>
    </p:spTree>
    <p:extLst>
      <p:ext uri="{BB962C8B-B14F-4D97-AF65-F5344CB8AC3E}">
        <p14:creationId xmlns:p14="http://schemas.microsoft.com/office/powerpoint/2010/main" val="128203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7;g13275635367_0_9">
            <a:extLst>
              <a:ext uri="{FF2B5EF4-FFF2-40B4-BE49-F238E27FC236}">
                <a16:creationId xmlns:a16="http://schemas.microsoft.com/office/drawing/2014/main" id="{8276C85D-5B5D-7F81-EC88-88324F673086}"/>
              </a:ext>
            </a:extLst>
          </p:cNvPr>
          <p:cNvSpPr/>
          <p:nvPr/>
        </p:nvSpPr>
        <p:spPr>
          <a:xfrm>
            <a:off x="726842" y="1535557"/>
            <a:ext cx="377658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altLang="ja-JP" sz="2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2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制作スケジュール</a:t>
            </a:r>
            <a:r>
              <a:rPr lang="en-US" altLang="ja-JP" sz="2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endParaRPr sz="20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Google Shape;197;g13275635367_0_9">
            <a:extLst>
              <a:ext uri="{FF2B5EF4-FFF2-40B4-BE49-F238E27FC236}">
                <a16:creationId xmlns:a16="http://schemas.microsoft.com/office/drawing/2014/main" id="{F0BE49C0-4F2D-9EC1-840C-78B00AA43F24}"/>
              </a:ext>
            </a:extLst>
          </p:cNvPr>
          <p:cNvSpPr/>
          <p:nvPr/>
        </p:nvSpPr>
        <p:spPr>
          <a:xfrm>
            <a:off x="3434093" y="1608447"/>
            <a:ext cx="455462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altLang="ja-JP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日程は目安です。最短７営業日前のご発注も対応可能</a:t>
            </a:r>
            <a:endParaRPr sz="12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矢印: 山形 1">
            <a:extLst>
              <a:ext uri="{FF2B5EF4-FFF2-40B4-BE49-F238E27FC236}">
                <a16:creationId xmlns:a16="http://schemas.microsoft.com/office/drawing/2014/main" id="{BB1AFFDB-5D17-9C11-B610-027FA09FDE55}"/>
              </a:ext>
            </a:extLst>
          </p:cNvPr>
          <p:cNvSpPr/>
          <p:nvPr/>
        </p:nvSpPr>
        <p:spPr>
          <a:xfrm>
            <a:off x="895881" y="2494084"/>
            <a:ext cx="1915699" cy="1230565"/>
          </a:xfrm>
          <a:prstGeom prst="chevron">
            <a:avLst>
              <a:gd name="adj" fmla="val 252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0"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ご発注</a:t>
            </a:r>
            <a:endParaRPr kumimoji="1" lang="en-US" altLang="ja-JP" sz="18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テーマ検討</a:t>
            </a:r>
          </a:p>
        </p:txBody>
      </p:sp>
      <p:sp>
        <p:nvSpPr>
          <p:cNvPr id="7" name="矢印: 山形 6">
            <a:extLst>
              <a:ext uri="{FF2B5EF4-FFF2-40B4-BE49-F238E27FC236}">
                <a16:creationId xmlns:a16="http://schemas.microsoft.com/office/drawing/2014/main" id="{723DCA9E-852C-F63F-1F13-9366AF7F78D7}"/>
              </a:ext>
            </a:extLst>
          </p:cNvPr>
          <p:cNvSpPr/>
          <p:nvPr/>
        </p:nvSpPr>
        <p:spPr>
          <a:xfrm>
            <a:off x="2696212" y="2494084"/>
            <a:ext cx="1915699" cy="1230565"/>
          </a:xfrm>
          <a:prstGeom prst="chevron">
            <a:avLst>
              <a:gd name="adj" fmla="val 252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矢印: 山形 7">
            <a:extLst>
              <a:ext uri="{FF2B5EF4-FFF2-40B4-BE49-F238E27FC236}">
                <a16:creationId xmlns:a16="http://schemas.microsoft.com/office/drawing/2014/main" id="{4BC23D75-D29B-FBFD-ED24-9672CE004817}"/>
              </a:ext>
            </a:extLst>
          </p:cNvPr>
          <p:cNvSpPr/>
          <p:nvPr/>
        </p:nvSpPr>
        <p:spPr>
          <a:xfrm>
            <a:off x="4496543" y="2494084"/>
            <a:ext cx="1915699" cy="1230565"/>
          </a:xfrm>
          <a:prstGeom prst="chevron">
            <a:avLst>
              <a:gd name="adj" fmla="val 252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矢印: 山形 10">
            <a:extLst>
              <a:ext uri="{FF2B5EF4-FFF2-40B4-BE49-F238E27FC236}">
                <a16:creationId xmlns:a16="http://schemas.microsoft.com/office/drawing/2014/main" id="{FF73AE7D-0501-9998-1C54-28BF74F9CF1D}"/>
              </a:ext>
            </a:extLst>
          </p:cNvPr>
          <p:cNvSpPr/>
          <p:nvPr/>
        </p:nvSpPr>
        <p:spPr>
          <a:xfrm>
            <a:off x="6296874" y="2494084"/>
            <a:ext cx="1915699" cy="1230565"/>
          </a:xfrm>
          <a:prstGeom prst="chevron">
            <a:avLst>
              <a:gd name="adj" fmla="val 252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搬入・設営</a:t>
            </a:r>
            <a:endParaRPr kumimoji="1" lang="en-US" altLang="ja-JP" sz="18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撮影</a:t>
            </a:r>
          </a:p>
        </p:txBody>
      </p:sp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D58299D9-AC8F-F8B9-BF71-4219EC9910E8}"/>
              </a:ext>
            </a:extLst>
          </p:cNvPr>
          <p:cNvSpPr/>
          <p:nvPr/>
        </p:nvSpPr>
        <p:spPr>
          <a:xfrm>
            <a:off x="8097204" y="2494084"/>
            <a:ext cx="1915699" cy="1230565"/>
          </a:xfrm>
          <a:prstGeom prst="chevron">
            <a:avLst>
              <a:gd name="adj" fmla="val 252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実績報告</a:t>
            </a:r>
            <a:r>
              <a:rPr kumimoji="1" lang="ja-JP" altLang="en-US" sz="1800" b="1" dirty="0">
                <a:solidFill>
                  <a:srgbClr val="95BA4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*</a:t>
            </a:r>
            <a:endParaRPr kumimoji="1" lang="en-US" altLang="ja-JP" sz="1800" b="1" dirty="0">
              <a:solidFill>
                <a:srgbClr val="95BA4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データ納品</a:t>
            </a:r>
            <a:endParaRPr kumimoji="1" lang="en-US" altLang="ja-JP" sz="18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50C25B-6AD6-D396-720F-FCD8EAD125C0}"/>
              </a:ext>
            </a:extLst>
          </p:cNvPr>
          <p:cNvSpPr txBox="1"/>
          <p:nvPr/>
        </p:nvSpPr>
        <p:spPr>
          <a:xfrm>
            <a:off x="2875747" y="2786201"/>
            <a:ext cx="1676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デザイン制作</a:t>
            </a:r>
            <a:endParaRPr kumimoji="1" lang="en-US" altLang="ja-JP" sz="18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LP</a:t>
            </a:r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制作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A036FDA-BCCB-24EF-8D74-D3A655D7EE9D}"/>
              </a:ext>
            </a:extLst>
          </p:cNvPr>
          <p:cNvSpPr txBox="1"/>
          <p:nvPr/>
        </p:nvSpPr>
        <p:spPr>
          <a:xfrm>
            <a:off x="4643994" y="2786201"/>
            <a:ext cx="1736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デザイン完成</a:t>
            </a:r>
            <a:endParaRPr kumimoji="1" lang="en-US" altLang="ja-JP" sz="18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LP</a:t>
            </a:r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完成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3911A3-F0FE-3D1C-950C-4210DD1486BA}"/>
              </a:ext>
            </a:extLst>
          </p:cNvPr>
          <p:cNvSpPr txBox="1"/>
          <p:nvPr/>
        </p:nvSpPr>
        <p:spPr>
          <a:xfrm>
            <a:off x="1324675" y="2058227"/>
            <a:ext cx="10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50</a:t>
            </a:r>
            <a:r>
              <a:rPr kumimoji="1"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日前</a:t>
            </a:r>
            <a:endParaRPr kumimoji="1"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821882-B10F-66B7-6721-0B887CC47ED2}"/>
              </a:ext>
            </a:extLst>
          </p:cNvPr>
          <p:cNvSpPr txBox="1"/>
          <p:nvPr/>
        </p:nvSpPr>
        <p:spPr>
          <a:xfrm>
            <a:off x="3125006" y="2058227"/>
            <a:ext cx="10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kumimoji="1"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日前</a:t>
            </a:r>
            <a:endParaRPr kumimoji="1"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93C6D7-A3A0-8841-73E9-F3E97E15B383}"/>
              </a:ext>
            </a:extLst>
          </p:cNvPr>
          <p:cNvSpPr txBox="1"/>
          <p:nvPr/>
        </p:nvSpPr>
        <p:spPr>
          <a:xfrm>
            <a:off x="4925337" y="2058227"/>
            <a:ext cx="10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kumimoji="1"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日前</a:t>
            </a:r>
            <a:endParaRPr kumimoji="1"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5734D8-C061-ECE9-0AE4-334E0C4C4215}"/>
              </a:ext>
            </a:extLst>
          </p:cNvPr>
          <p:cNvSpPr txBox="1"/>
          <p:nvPr/>
        </p:nvSpPr>
        <p:spPr>
          <a:xfrm>
            <a:off x="6725668" y="2058227"/>
            <a:ext cx="10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当日</a:t>
            </a:r>
            <a:endParaRPr kumimoji="1"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793E90-AF40-830E-CA7A-40018C8FF4DF}"/>
              </a:ext>
            </a:extLst>
          </p:cNvPr>
          <p:cNvSpPr txBox="1"/>
          <p:nvPr/>
        </p:nvSpPr>
        <p:spPr>
          <a:xfrm>
            <a:off x="8525998" y="2058227"/>
            <a:ext cx="10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日後</a:t>
            </a:r>
            <a:endParaRPr kumimoji="1"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4FAF9-18F8-C15D-958C-18393086CA5C}"/>
              </a:ext>
            </a:extLst>
          </p:cNvPr>
          <p:cNvSpPr txBox="1"/>
          <p:nvPr/>
        </p:nvSpPr>
        <p:spPr>
          <a:xfrm>
            <a:off x="4008120" y="3827804"/>
            <a:ext cx="6004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1200" dirty="0">
                <a:solidFill>
                  <a:srgbClr val="95BA4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実績報告とは・・・撮影した組数と人数、</a:t>
            </a:r>
            <a:r>
              <a:rPr kumimoji="1" lang="en-US" altLang="ja-JP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LP</a:t>
            </a:r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のアクセス集計を報告いたします。</a:t>
            </a:r>
            <a:endParaRPr kumimoji="1" lang="en-US" altLang="ja-JP" sz="12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Google Shape;197;g13275635367_0_9">
            <a:extLst>
              <a:ext uri="{FF2B5EF4-FFF2-40B4-BE49-F238E27FC236}">
                <a16:creationId xmlns:a16="http://schemas.microsoft.com/office/drawing/2014/main" id="{F003ED5F-361F-B502-8D23-BC0348EFB1DB}"/>
              </a:ext>
            </a:extLst>
          </p:cNvPr>
          <p:cNvSpPr/>
          <p:nvPr/>
        </p:nvSpPr>
        <p:spPr>
          <a:xfrm>
            <a:off x="726841" y="4382503"/>
            <a:ext cx="12956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altLang="ja-JP" sz="2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2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費用</a:t>
            </a:r>
            <a:r>
              <a:rPr lang="en-US" altLang="ja-JP" sz="2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endParaRPr sz="20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Google Shape;197;g13275635367_0_9">
            <a:extLst>
              <a:ext uri="{FF2B5EF4-FFF2-40B4-BE49-F238E27FC236}">
                <a16:creationId xmlns:a16="http://schemas.microsoft.com/office/drawing/2014/main" id="{40EB94D0-F4FA-947A-91D8-27F790B3919A}"/>
              </a:ext>
            </a:extLst>
          </p:cNvPr>
          <p:cNvSpPr/>
          <p:nvPr/>
        </p:nvSpPr>
        <p:spPr>
          <a:xfrm>
            <a:off x="1901654" y="4444057"/>
            <a:ext cx="508401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altLang="ja-JP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標準料金は目安です。実施内容により決定いたします。（税別）</a:t>
            </a:r>
            <a:endParaRPr sz="12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Google Shape;108;p2">
            <a:extLst>
              <a:ext uri="{FF2B5EF4-FFF2-40B4-BE49-F238E27FC236}">
                <a16:creationId xmlns:a16="http://schemas.microsoft.com/office/drawing/2014/main" id="{198609B2-AF0C-F80E-D914-0AFBE216164C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9;p2">
            <a:extLst>
              <a:ext uri="{FF2B5EF4-FFF2-40B4-BE49-F238E27FC236}">
                <a16:creationId xmlns:a16="http://schemas.microsoft.com/office/drawing/2014/main" id="{D336D5E7-124D-3D86-DCC0-716BB25C93EF}"/>
              </a:ext>
            </a:extLst>
          </p:cNvPr>
          <p:cNvSpPr txBox="1">
            <a:spLocks/>
          </p:cNvSpPr>
          <p:nvPr/>
        </p:nvSpPr>
        <p:spPr>
          <a:xfrm>
            <a:off x="862475" y="541531"/>
            <a:ext cx="60557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スケジュールと費用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917238-87CB-5FA8-64B3-EE89E6C34637}"/>
              </a:ext>
            </a:extLst>
          </p:cNvPr>
          <p:cNvSpPr txBox="1"/>
          <p:nvPr/>
        </p:nvSpPr>
        <p:spPr>
          <a:xfrm>
            <a:off x="895881" y="6043996"/>
            <a:ext cx="6880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《</a:t>
            </a:r>
            <a:r>
              <a:rPr kumimoji="1" lang="ja-JP" altLang="en-US" sz="1400" dirty="0"/>
              <a:t>標準仕様例</a:t>
            </a:r>
            <a:r>
              <a:rPr kumimoji="1" lang="en-US" altLang="ja-JP" sz="1400" dirty="0"/>
              <a:t>》</a:t>
            </a:r>
          </a:p>
          <a:p>
            <a:r>
              <a:rPr kumimoji="1" lang="ja-JP" altLang="en-US" sz="1400" dirty="0"/>
              <a:t>実施時間：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6</a:t>
            </a:r>
            <a:r>
              <a:rPr kumimoji="1" lang="ja-JP" altLang="en-US" sz="1400" dirty="0"/>
              <a:t>時間まで</a:t>
            </a:r>
          </a:p>
          <a:p>
            <a:r>
              <a:rPr kumimoji="1" lang="ja-JP" altLang="en-US" sz="1400" dirty="0"/>
              <a:t>出　　力：フォトプリント</a:t>
            </a:r>
            <a:r>
              <a:rPr kumimoji="1" lang="en-US" altLang="ja-JP" sz="1400" dirty="0"/>
              <a:t>L</a:t>
            </a:r>
            <a:r>
              <a:rPr kumimoji="1" lang="ja-JP" altLang="en-US" sz="1400" dirty="0"/>
              <a:t>判</a:t>
            </a:r>
            <a:r>
              <a:rPr kumimoji="1" lang="en-US" altLang="ja-JP" sz="1400" dirty="0"/>
              <a:t>+</a:t>
            </a:r>
            <a:r>
              <a:rPr kumimoji="1" lang="ja-JP" altLang="en-US" sz="1400" dirty="0"/>
              <a:t>レシートプリント（プリント枚数は無制限）</a:t>
            </a:r>
          </a:p>
          <a:p>
            <a:r>
              <a:rPr kumimoji="1" lang="ja-JP" altLang="en-US" sz="1400" dirty="0"/>
              <a:t>フレーム：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種類まで設定可能（デザインフレームは約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ヵ月間流用）</a:t>
            </a:r>
          </a:p>
          <a:p>
            <a:r>
              <a:rPr kumimoji="1" lang="ja-JP" altLang="en-US" sz="1400" dirty="0"/>
              <a:t>運　　用：カメラマンとオペレーターの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名で実施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07FBE4-09A9-D6E1-8A59-57183556431B}"/>
              </a:ext>
            </a:extLst>
          </p:cNvPr>
          <p:cNvSpPr/>
          <p:nvPr/>
        </p:nvSpPr>
        <p:spPr>
          <a:xfrm>
            <a:off x="998219" y="4782572"/>
            <a:ext cx="8442961" cy="11998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5C9123-ED0F-607F-A4A0-88B4B1725BF7}"/>
              </a:ext>
            </a:extLst>
          </p:cNvPr>
          <p:cNvSpPr txBox="1"/>
          <p:nvPr/>
        </p:nvSpPr>
        <p:spPr>
          <a:xfrm>
            <a:off x="2007115" y="512089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卸値については事前にご相談ください。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90364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7;g13275635367_0_9">
            <a:extLst>
              <a:ext uri="{FF2B5EF4-FFF2-40B4-BE49-F238E27FC236}">
                <a16:creationId xmlns:a16="http://schemas.microsoft.com/office/drawing/2014/main" id="{FD2BA207-7660-5988-ACC3-0C544F8A639B}"/>
              </a:ext>
            </a:extLst>
          </p:cNvPr>
          <p:cNvSpPr/>
          <p:nvPr/>
        </p:nvSpPr>
        <p:spPr>
          <a:xfrm>
            <a:off x="676908" y="1746957"/>
            <a:ext cx="7195979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運用の留意点</a:t>
            </a:r>
            <a:r>
              <a:rPr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 </a:t>
            </a: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・車</a:t>
            </a:r>
            <a:r>
              <a:rPr lang="en-US" altLang="ja-JP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台の駐車スペースが必要です。 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近隣パーキング利用の場合は実費請求。 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・撮影中は会場にて受付スタッフを配置してください。 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endParaRPr lang="en-US" altLang="ja-JP" sz="1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撮影ブースの留意点</a:t>
            </a:r>
            <a:r>
              <a:rPr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 </a:t>
            </a: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・撮影ブースの広さは約</a:t>
            </a:r>
            <a:r>
              <a:rPr lang="en-US" altLang="ja-JP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15㎡</a:t>
            </a: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以上必要です。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・照明機材や</a:t>
            </a:r>
            <a:r>
              <a:rPr lang="en-US" altLang="ja-JP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を使用するため、電源（</a:t>
            </a:r>
            <a:r>
              <a:rPr lang="en-US" altLang="ja-JP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1500</a:t>
            </a: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ｗ）が必要です。 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・雨や風、直射日光を防ぐため、撮影ブースの設置場所は室内、 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又は横幕付テント（</a:t>
            </a:r>
            <a:r>
              <a:rPr lang="en-US" altLang="ja-JP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1.5×2</a:t>
            </a: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間以上の広さ）が望ましい。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lang="en-US" altLang="ja-JP" sz="1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</a:t>
            </a:r>
            <a:r>
              <a:rPr lang="en-US" altLang="ja-JP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 </a:t>
            </a: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・実施費用につきましてはご商談の上、決定させていただきます。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・キャンセル、日程変更に伴う補償費用つきましてはご商談の上、　　</a:t>
            </a:r>
            <a:endParaRPr lang="en-US" altLang="ja-JP" sz="1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SzPts val="2400"/>
            </a:pPr>
            <a:r>
              <a:rPr lang="ja-JP" altLang="en-US" sz="1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決定させていただきます。</a:t>
            </a:r>
            <a:endParaRPr sz="17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 descr="部屋のテント&#10;&#10;自動的に生成された説明">
            <a:extLst>
              <a:ext uri="{FF2B5EF4-FFF2-40B4-BE49-F238E27FC236}">
                <a16:creationId xmlns:a16="http://schemas.microsoft.com/office/drawing/2014/main" id="{41F5BB1C-8988-E0BB-392B-4A0C3EE8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62" y="3611490"/>
            <a:ext cx="2264277" cy="1509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 descr="屋内, グリーン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26E123A1-528D-2073-552B-1CADF335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62" y="1790085"/>
            <a:ext cx="2264276" cy="1503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97;g13275635367_0_9">
            <a:extLst>
              <a:ext uri="{FF2B5EF4-FFF2-40B4-BE49-F238E27FC236}">
                <a16:creationId xmlns:a16="http://schemas.microsoft.com/office/drawing/2014/main" id="{8B25937D-95EA-82F4-CA8D-B4CDB21EA3C5}"/>
              </a:ext>
            </a:extLst>
          </p:cNvPr>
          <p:cNvSpPr/>
          <p:nvPr/>
        </p:nvSpPr>
        <p:spPr>
          <a:xfrm>
            <a:off x="7531927" y="3293416"/>
            <a:ext cx="94515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室内設置例</a:t>
            </a:r>
            <a:endParaRPr sz="10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Google Shape;197;g13275635367_0_9">
            <a:extLst>
              <a:ext uri="{FF2B5EF4-FFF2-40B4-BE49-F238E27FC236}">
                <a16:creationId xmlns:a16="http://schemas.microsoft.com/office/drawing/2014/main" id="{EE984FF6-58F8-5DC1-F5C4-A5A75EBA6C39}"/>
              </a:ext>
            </a:extLst>
          </p:cNvPr>
          <p:cNvSpPr/>
          <p:nvPr/>
        </p:nvSpPr>
        <p:spPr>
          <a:xfrm>
            <a:off x="7531927" y="5120631"/>
            <a:ext cx="119103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テント設置例</a:t>
            </a:r>
            <a:endParaRPr sz="10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Google Shape;108;p2">
            <a:extLst>
              <a:ext uri="{FF2B5EF4-FFF2-40B4-BE49-F238E27FC236}">
                <a16:creationId xmlns:a16="http://schemas.microsoft.com/office/drawing/2014/main" id="{2400E86C-BAB7-C60F-2B29-91FD3858DD6D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9;p2">
            <a:extLst>
              <a:ext uri="{FF2B5EF4-FFF2-40B4-BE49-F238E27FC236}">
                <a16:creationId xmlns:a16="http://schemas.microsoft.com/office/drawing/2014/main" id="{8E90F06F-7D0A-5CC4-2880-F6D7317523F5}"/>
              </a:ext>
            </a:extLst>
          </p:cNvPr>
          <p:cNvSpPr txBox="1">
            <a:spLocks/>
          </p:cNvSpPr>
          <p:nvPr/>
        </p:nvSpPr>
        <p:spPr>
          <a:xfrm>
            <a:off x="862475" y="541531"/>
            <a:ext cx="60557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留意点</a:t>
            </a:r>
          </a:p>
        </p:txBody>
      </p:sp>
    </p:spTree>
    <p:extLst>
      <p:ext uri="{BB962C8B-B14F-4D97-AF65-F5344CB8AC3E}">
        <p14:creationId xmlns:p14="http://schemas.microsoft.com/office/powerpoint/2010/main" val="214157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8;p2">
            <a:extLst>
              <a:ext uri="{FF2B5EF4-FFF2-40B4-BE49-F238E27FC236}">
                <a16:creationId xmlns:a16="http://schemas.microsoft.com/office/drawing/2014/main" id="{50FB8F80-F0D6-F434-93A7-59593763DBF9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09;p2">
            <a:extLst>
              <a:ext uri="{FF2B5EF4-FFF2-40B4-BE49-F238E27FC236}">
                <a16:creationId xmlns:a16="http://schemas.microsoft.com/office/drawing/2014/main" id="{2048F146-AF7B-4CD2-3166-3B704A04B881}"/>
              </a:ext>
            </a:extLst>
          </p:cNvPr>
          <p:cNvSpPr txBox="1">
            <a:spLocks/>
          </p:cNvSpPr>
          <p:nvPr/>
        </p:nvSpPr>
        <p:spPr>
          <a:xfrm>
            <a:off x="862475" y="541531"/>
            <a:ext cx="60557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会社案内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431E590-6BD1-E30C-F6FD-A7D52728CBCA}"/>
              </a:ext>
            </a:extLst>
          </p:cNvPr>
          <p:cNvSpPr txBox="1"/>
          <p:nvPr/>
        </p:nvSpPr>
        <p:spPr>
          <a:xfrm>
            <a:off x="2711594" y="3518227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必要に応じて挿入してください。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21184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F26CFBB-11B6-3C5F-DA4F-1CDF746D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" y="1015892"/>
            <a:ext cx="10689336" cy="55778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AEE718-40F6-7447-4616-6CA4196ADEB8}"/>
              </a:ext>
            </a:extLst>
          </p:cNvPr>
          <p:cNvSpPr txBox="1"/>
          <p:nvPr/>
        </p:nvSpPr>
        <p:spPr>
          <a:xfrm>
            <a:off x="842981" y="361375"/>
            <a:ext cx="4502925" cy="584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3200" dirty="0">
                <a:solidFill>
                  <a:srgbClr val="00B0F0"/>
                </a:solidFill>
              </a:rPr>
              <a:t>〇〇〇〇〇〇〇〇御中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DDF92A-C5C6-9B88-80D4-2A1E48E9F8BC}"/>
              </a:ext>
            </a:extLst>
          </p:cNvPr>
          <p:cNvSpPr txBox="1"/>
          <p:nvPr/>
        </p:nvSpPr>
        <p:spPr>
          <a:xfrm>
            <a:off x="8891670" y="6663474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/>
              <a:t>2022</a:t>
            </a:r>
            <a:r>
              <a:rPr kumimoji="1" lang="ja-JP" altLang="en-US" sz="1400" dirty="0"/>
              <a:t>年</a:t>
            </a:r>
            <a:r>
              <a:rPr kumimoji="1" lang="en-US" altLang="ja-JP" sz="1400" dirty="0">
                <a:solidFill>
                  <a:srgbClr val="00B0F0"/>
                </a:solidFill>
              </a:rPr>
              <a:t>0</a:t>
            </a:r>
            <a:r>
              <a:rPr kumimoji="1" lang="ja-JP" altLang="en-US" sz="1400" dirty="0"/>
              <a:t>月</a:t>
            </a:r>
            <a:r>
              <a:rPr kumimoji="1" lang="en-US" altLang="ja-JP" sz="1400" dirty="0">
                <a:solidFill>
                  <a:srgbClr val="00B0F0"/>
                </a:solidFill>
              </a:rPr>
              <a:t>0</a:t>
            </a:r>
            <a:r>
              <a:rPr kumimoji="1" lang="ja-JP" altLang="en-US" sz="1400" dirty="0"/>
              <a:t>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D13983-8CFE-CD48-1624-EE3DBCA7FA5B}"/>
              </a:ext>
            </a:extLst>
          </p:cNvPr>
          <p:cNvSpPr txBox="1"/>
          <p:nvPr/>
        </p:nvSpPr>
        <p:spPr>
          <a:xfrm>
            <a:off x="7907503" y="6930791"/>
            <a:ext cx="2311851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00B0F0"/>
                </a:solidFill>
              </a:rPr>
              <a:t>提案者様 社名〇〇〇</a:t>
            </a: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80F058A6-4187-3982-F2D8-5E77652D4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3009" y="1346254"/>
            <a:ext cx="904875" cy="90487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634274-BEC5-9F26-0A23-AA6E4109430C}"/>
              </a:ext>
            </a:extLst>
          </p:cNvPr>
          <p:cNvSpPr txBox="1"/>
          <p:nvPr/>
        </p:nvSpPr>
        <p:spPr>
          <a:xfrm>
            <a:off x="2270760" y="1383490"/>
            <a:ext cx="7139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ＤＦＰ平成ゴシック体W7" panose="020B0700000000000000" pitchFamily="50" charset="-128"/>
                <a:ea typeface="ＤＦＰ平成ゴシック体W7" panose="020B0700000000000000" pitchFamily="50" charset="-128"/>
              </a:rPr>
              <a:t>体験型の合成フォトブース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7FFD3B-9F96-C315-8A18-86E6EBFA1C09}"/>
              </a:ext>
            </a:extLst>
          </p:cNvPr>
          <p:cNvSpPr txBox="1"/>
          <p:nvPr/>
        </p:nvSpPr>
        <p:spPr>
          <a:xfrm>
            <a:off x="2324100" y="2420248"/>
            <a:ext cx="616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第一章</a:t>
            </a:r>
            <a:r>
              <a:rPr kumimoji="1" lang="en-US" altLang="ja-JP" sz="2800" dirty="0"/>
              <a:t>…</a:t>
            </a:r>
            <a:r>
              <a:rPr kumimoji="1" lang="ja-JP" altLang="en-US" sz="2800" dirty="0"/>
              <a:t>販促効果を高めるには？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9ACC98-0FD2-F08B-AB8C-5358F2C6C319}"/>
              </a:ext>
            </a:extLst>
          </p:cNvPr>
          <p:cNvSpPr txBox="1"/>
          <p:nvPr/>
        </p:nvSpPr>
        <p:spPr>
          <a:xfrm>
            <a:off x="2334427" y="3027048"/>
            <a:ext cx="3623108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第二章</a:t>
            </a:r>
            <a:r>
              <a:rPr kumimoji="1" lang="en-US" altLang="ja-JP" dirty="0"/>
              <a:t>…</a:t>
            </a:r>
            <a:r>
              <a:rPr kumimoji="1" lang="ja-JP" altLang="en-US" dirty="0"/>
              <a:t>商業施設様向けのご提案</a:t>
            </a:r>
          </a:p>
        </p:txBody>
      </p:sp>
    </p:spTree>
    <p:extLst>
      <p:ext uri="{BB962C8B-B14F-4D97-AF65-F5344CB8AC3E}">
        <p14:creationId xmlns:p14="http://schemas.microsoft.com/office/powerpoint/2010/main" val="6469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8BC058-9DCD-FD82-A82A-9317576B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17" y="1913002"/>
            <a:ext cx="4151384" cy="4151384"/>
          </a:xfrm>
          <a:prstGeom prst="rect">
            <a:avLst/>
          </a:prstGeom>
        </p:spPr>
      </p:pic>
      <p:sp>
        <p:nvSpPr>
          <p:cNvPr id="108" name="Google Shape;108;p2"/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862475" y="541531"/>
            <a:ext cx="60557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販促効果を高めるには？</a:t>
            </a:r>
            <a:endParaRPr sz="4000" b="1" dirty="0"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120979" y="1304537"/>
            <a:ext cx="4146611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 </a:t>
            </a:r>
            <a:r>
              <a:rPr lang="ja-JP" altLang="en-US" sz="2400" b="1" dirty="0">
                <a:solidFill>
                  <a:srgbClr val="00B0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提案者様社名</a:t>
            </a: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の答え ～</a:t>
            </a:r>
            <a:endParaRPr sz="24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Google Shape;110;p2">
            <a:extLst>
              <a:ext uri="{FF2B5EF4-FFF2-40B4-BE49-F238E27FC236}">
                <a16:creationId xmlns:a16="http://schemas.microsoft.com/office/drawing/2014/main" id="{D742FAB4-07E2-C9CA-D142-52E39F8F1379}"/>
              </a:ext>
            </a:extLst>
          </p:cNvPr>
          <p:cNvSpPr txBox="1"/>
          <p:nvPr/>
        </p:nvSpPr>
        <p:spPr>
          <a:xfrm>
            <a:off x="975763" y="2046084"/>
            <a:ext cx="5182746" cy="19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ja-JP" altLang="en-US" sz="32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ユーザーがその場所、</a:t>
            </a:r>
            <a:endParaRPr lang="en-US" altLang="ja-JP" sz="3200" b="1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ja-JP" altLang="en-US" sz="32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その瞬間でしか得られない</a:t>
            </a:r>
            <a:endParaRPr lang="en-US" altLang="ja-JP" sz="3200" b="1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ja-JP" altLang="en-US" sz="32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撮影体験を提供すること。</a:t>
            </a:r>
            <a:endParaRPr sz="3200" b="1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3860ED-2F4A-B618-68A1-D321A28DB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478" y="4189263"/>
            <a:ext cx="2039112" cy="2916936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24FF9DCF-C719-452E-6E54-3C5AA15E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4224" y="4350727"/>
            <a:ext cx="91440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3583389" y="1997763"/>
            <a:ext cx="36383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28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消費潮流の変遷*</a:t>
            </a:r>
            <a:endParaRPr sz="28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8082A6-1CF9-0601-7DB5-FA4F4496209B}"/>
              </a:ext>
            </a:extLst>
          </p:cNvPr>
          <p:cNvSpPr/>
          <p:nvPr/>
        </p:nvSpPr>
        <p:spPr>
          <a:xfrm>
            <a:off x="3805482" y="2555576"/>
            <a:ext cx="3080848" cy="2194560"/>
          </a:xfrm>
          <a:prstGeom prst="rect">
            <a:avLst/>
          </a:prstGeom>
          <a:noFill/>
          <a:ln>
            <a:solidFill>
              <a:srgbClr val="81A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A1EF86B-3CA6-FC0C-9E46-32D0D780023F}"/>
              </a:ext>
            </a:extLst>
          </p:cNvPr>
          <p:cNvSpPr/>
          <p:nvPr/>
        </p:nvSpPr>
        <p:spPr>
          <a:xfrm>
            <a:off x="316907" y="2555576"/>
            <a:ext cx="3080848" cy="2194560"/>
          </a:xfrm>
          <a:prstGeom prst="rect">
            <a:avLst/>
          </a:prstGeom>
          <a:noFill/>
          <a:ln>
            <a:solidFill>
              <a:srgbClr val="95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FB2F34-A071-08B2-42DA-029ED6FD9845}"/>
              </a:ext>
            </a:extLst>
          </p:cNvPr>
          <p:cNvSpPr/>
          <p:nvPr/>
        </p:nvSpPr>
        <p:spPr>
          <a:xfrm>
            <a:off x="7294058" y="2555576"/>
            <a:ext cx="3080848" cy="2194560"/>
          </a:xfrm>
          <a:prstGeom prst="rect">
            <a:avLst/>
          </a:prstGeom>
          <a:noFill/>
          <a:ln>
            <a:solidFill>
              <a:srgbClr val="7DA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5E526690-DA6D-F992-BAA2-057F2DA19CBE}"/>
              </a:ext>
            </a:extLst>
          </p:cNvPr>
          <p:cNvSpPr txBox="1"/>
          <p:nvPr/>
        </p:nvSpPr>
        <p:spPr>
          <a:xfrm>
            <a:off x="367142" y="5658369"/>
            <a:ext cx="10121508" cy="62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35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合成フォトブースは</a:t>
            </a:r>
            <a:r>
              <a:rPr lang="en-US" altLang="ja-JP" sz="35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35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つの消費欲求に応えます！</a:t>
            </a:r>
            <a:endParaRPr sz="3500" b="1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Google Shape;110;p2">
            <a:extLst>
              <a:ext uri="{FF2B5EF4-FFF2-40B4-BE49-F238E27FC236}">
                <a16:creationId xmlns:a16="http://schemas.microsoft.com/office/drawing/2014/main" id="{43152083-4E47-681E-DBFE-38380C2FA7A8}"/>
              </a:ext>
            </a:extLst>
          </p:cNvPr>
          <p:cNvSpPr txBox="1"/>
          <p:nvPr/>
        </p:nvSpPr>
        <p:spPr>
          <a:xfrm>
            <a:off x="8133457" y="2323246"/>
            <a:ext cx="2344811" cy="23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ts val="2000"/>
            </a:pPr>
            <a:r>
              <a:rPr lang="ja-JP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＊出展：博報堂生活総合研究所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Google Shape;110;p2">
            <a:extLst>
              <a:ext uri="{FF2B5EF4-FFF2-40B4-BE49-F238E27FC236}">
                <a16:creationId xmlns:a16="http://schemas.microsoft.com/office/drawing/2014/main" id="{88BAC6F8-1A18-6EA7-81A2-12DA4A153818}"/>
              </a:ext>
            </a:extLst>
          </p:cNvPr>
          <p:cNvSpPr txBox="1"/>
          <p:nvPr/>
        </p:nvSpPr>
        <p:spPr>
          <a:xfrm>
            <a:off x="1065823" y="6788931"/>
            <a:ext cx="8560166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ja-JP" altLang="en-US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トキ消費とは／主催者は、その場所でしかできない事柄を作り出し、</a:t>
            </a:r>
            <a:r>
              <a:rPr lang="en-US" altLang="ja-JP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lang="ja-JP" altLang="en-US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媒体の視聴では得られないものを提供する。</a:t>
            </a:r>
            <a:endParaRPr lang="en-US" altLang="ja-JP" sz="12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chemeClr val="dk1"/>
              </a:buClr>
              <a:buSzPts val="2000"/>
            </a:pPr>
            <a:r>
              <a:rPr lang="ja-JP" altLang="en-US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消費者は、特定の時間を楽しむことに消費欲求を感じ、消費行動に移すことを意味しています。</a:t>
            </a:r>
            <a:endParaRPr sz="12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44F25012-677F-6A14-5591-4276DD087716}"/>
              </a:ext>
            </a:extLst>
          </p:cNvPr>
          <p:cNvSpPr/>
          <p:nvPr/>
        </p:nvSpPr>
        <p:spPr>
          <a:xfrm rot="16200000">
            <a:off x="5128795" y="5149087"/>
            <a:ext cx="434225" cy="174896"/>
          </a:xfrm>
          <a:prstGeom prst="rightArrow">
            <a:avLst>
              <a:gd name="adj1" fmla="val 29310"/>
              <a:gd name="adj2" fmla="val 91379"/>
            </a:avLst>
          </a:prstGeom>
          <a:solidFill>
            <a:srgbClr val="95B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F4EB33E-53B5-565C-FB29-61985AE73393}"/>
              </a:ext>
            </a:extLst>
          </p:cNvPr>
          <p:cNvSpPr/>
          <p:nvPr/>
        </p:nvSpPr>
        <p:spPr>
          <a:xfrm rot="16200000">
            <a:off x="8617371" y="5149087"/>
            <a:ext cx="434225" cy="174896"/>
          </a:xfrm>
          <a:prstGeom prst="rightArrow">
            <a:avLst>
              <a:gd name="adj1" fmla="val 29310"/>
              <a:gd name="adj2" fmla="val 91379"/>
            </a:avLst>
          </a:prstGeom>
          <a:solidFill>
            <a:srgbClr val="95B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3214A31D-9A24-47F6-B14D-7148DC89E79E}"/>
              </a:ext>
            </a:extLst>
          </p:cNvPr>
          <p:cNvSpPr/>
          <p:nvPr/>
        </p:nvSpPr>
        <p:spPr>
          <a:xfrm rot="16200000">
            <a:off x="1640220" y="5149087"/>
            <a:ext cx="434225" cy="174896"/>
          </a:xfrm>
          <a:prstGeom prst="rightArrow">
            <a:avLst>
              <a:gd name="adj1" fmla="val 29310"/>
              <a:gd name="adj2" fmla="val 91379"/>
            </a:avLst>
          </a:prstGeom>
          <a:solidFill>
            <a:srgbClr val="95B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Google Shape;110;p2">
            <a:extLst>
              <a:ext uri="{FF2B5EF4-FFF2-40B4-BE49-F238E27FC236}">
                <a16:creationId xmlns:a16="http://schemas.microsoft.com/office/drawing/2014/main" id="{F29AEA79-7599-8672-1E91-288D8E07C5C8}"/>
              </a:ext>
            </a:extLst>
          </p:cNvPr>
          <p:cNvSpPr txBox="1"/>
          <p:nvPr/>
        </p:nvSpPr>
        <p:spPr>
          <a:xfrm>
            <a:off x="316907" y="2551312"/>
            <a:ext cx="3080847" cy="671673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3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モノ消費</a:t>
            </a:r>
            <a:endParaRPr sz="3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Google Shape;110;p2">
            <a:extLst>
              <a:ext uri="{FF2B5EF4-FFF2-40B4-BE49-F238E27FC236}">
                <a16:creationId xmlns:a16="http://schemas.microsoft.com/office/drawing/2014/main" id="{04961242-0E3A-94D1-BF04-779458C59F76}"/>
              </a:ext>
            </a:extLst>
          </p:cNvPr>
          <p:cNvSpPr txBox="1"/>
          <p:nvPr/>
        </p:nvSpPr>
        <p:spPr>
          <a:xfrm>
            <a:off x="3805481" y="2551312"/>
            <a:ext cx="3080847" cy="671673"/>
          </a:xfrm>
          <a:prstGeom prst="rect">
            <a:avLst/>
          </a:prstGeom>
          <a:solidFill>
            <a:srgbClr val="81AF27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3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コト消費</a:t>
            </a:r>
            <a:endParaRPr sz="3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Google Shape;110;p2">
            <a:extLst>
              <a:ext uri="{FF2B5EF4-FFF2-40B4-BE49-F238E27FC236}">
                <a16:creationId xmlns:a16="http://schemas.microsoft.com/office/drawing/2014/main" id="{1BCCA528-4BC0-669C-BD2E-3D81DCE26F89}"/>
              </a:ext>
            </a:extLst>
          </p:cNvPr>
          <p:cNvSpPr txBox="1"/>
          <p:nvPr/>
        </p:nvSpPr>
        <p:spPr>
          <a:xfrm>
            <a:off x="7294058" y="2551312"/>
            <a:ext cx="3080847" cy="671673"/>
          </a:xfrm>
          <a:prstGeom prst="rect">
            <a:avLst/>
          </a:prstGeom>
          <a:solidFill>
            <a:srgbClr val="7DA52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3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トキ消費</a:t>
            </a:r>
            <a:endParaRPr sz="3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Google Shape;110;p2">
            <a:extLst>
              <a:ext uri="{FF2B5EF4-FFF2-40B4-BE49-F238E27FC236}">
                <a16:creationId xmlns:a16="http://schemas.microsoft.com/office/drawing/2014/main" id="{58A021C5-7856-6F4D-CC7F-5BF89DF304B0}"/>
              </a:ext>
            </a:extLst>
          </p:cNvPr>
          <p:cNvSpPr txBox="1"/>
          <p:nvPr/>
        </p:nvSpPr>
        <p:spPr>
          <a:xfrm>
            <a:off x="316907" y="3496859"/>
            <a:ext cx="308084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所有の価値</a:t>
            </a:r>
            <a:endParaRPr sz="4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Google Shape;110;p2">
            <a:extLst>
              <a:ext uri="{FF2B5EF4-FFF2-40B4-BE49-F238E27FC236}">
                <a16:creationId xmlns:a16="http://schemas.microsoft.com/office/drawing/2014/main" id="{C742A508-17C9-65FB-1C0F-A9AB412935F1}"/>
              </a:ext>
            </a:extLst>
          </p:cNvPr>
          <p:cNvSpPr txBox="1"/>
          <p:nvPr/>
        </p:nvSpPr>
        <p:spPr>
          <a:xfrm>
            <a:off x="316907" y="4221433"/>
            <a:ext cx="308084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人より新しいモノ</a:t>
            </a:r>
            <a:endParaRPr lang="en-US" altLang="ja-JP" sz="1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珍しいモノを所有したい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Google Shape;110;p2">
            <a:extLst>
              <a:ext uri="{FF2B5EF4-FFF2-40B4-BE49-F238E27FC236}">
                <a16:creationId xmlns:a16="http://schemas.microsoft.com/office/drawing/2014/main" id="{F8DB14CE-172F-9555-C826-78E93C52F3A4}"/>
              </a:ext>
            </a:extLst>
          </p:cNvPr>
          <p:cNvSpPr txBox="1"/>
          <p:nvPr/>
        </p:nvSpPr>
        <p:spPr>
          <a:xfrm>
            <a:off x="3805481" y="3496859"/>
            <a:ext cx="308084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体験の価値</a:t>
            </a:r>
            <a:endParaRPr sz="4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Google Shape;110;p2">
            <a:extLst>
              <a:ext uri="{FF2B5EF4-FFF2-40B4-BE49-F238E27FC236}">
                <a16:creationId xmlns:a16="http://schemas.microsoft.com/office/drawing/2014/main" id="{5F6B4414-467C-81F0-239C-9904F2EB65CE}"/>
              </a:ext>
            </a:extLst>
          </p:cNvPr>
          <p:cNvSpPr txBox="1"/>
          <p:nvPr/>
        </p:nvSpPr>
        <p:spPr>
          <a:xfrm>
            <a:off x="3805481" y="4221433"/>
            <a:ext cx="308084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人より新しいコト</a:t>
            </a:r>
            <a:endParaRPr lang="en-US" altLang="ja-JP" sz="1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珍しいコトを経験したい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Google Shape;110;p2">
            <a:extLst>
              <a:ext uri="{FF2B5EF4-FFF2-40B4-BE49-F238E27FC236}">
                <a16:creationId xmlns:a16="http://schemas.microsoft.com/office/drawing/2014/main" id="{798789EC-1E8F-4D28-4AE5-80A2CFBF44D5}"/>
              </a:ext>
            </a:extLst>
          </p:cNvPr>
          <p:cNvSpPr txBox="1"/>
          <p:nvPr/>
        </p:nvSpPr>
        <p:spPr>
          <a:xfrm>
            <a:off x="7294055" y="3496859"/>
            <a:ext cx="308084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参加の価値</a:t>
            </a:r>
            <a:endParaRPr sz="4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Google Shape;110;p2">
            <a:extLst>
              <a:ext uri="{FF2B5EF4-FFF2-40B4-BE49-F238E27FC236}">
                <a16:creationId xmlns:a16="http://schemas.microsoft.com/office/drawing/2014/main" id="{07956C39-E96C-4E8C-61D5-A4CB639415DF}"/>
              </a:ext>
            </a:extLst>
          </p:cNvPr>
          <p:cNvSpPr txBox="1"/>
          <p:nvPr/>
        </p:nvSpPr>
        <p:spPr>
          <a:xfrm>
            <a:off x="7294055" y="4221433"/>
            <a:ext cx="308084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人と一緒に生み出す</a:t>
            </a:r>
            <a:endParaRPr lang="en-US" altLang="ja-JP" sz="1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トキに参加したい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Google Shape;108;p2">
            <a:extLst>
              <a:ext uri="{FF2B5EF4-FFF2-40B4-BE49-F238E27FC236}">
                <a16:creationId xmlns:a16="http://schemas.microsoft.com/office/drawing/2014/main" id="{090612C3-772A-1D03-9DCE-32426C2A3C57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09;p2">
            <a:extLst>
              <a:ext uri="{FF2B5EF4-FFF2-40B4-BE49-F238E27FC236}">
                <a16:creationId xmlns:a16="http://schemas.microsoft.com/office/drawing/2014/main" id="{3A207009-D1AD-F8E4-D39D-35CD72855166}"/>
              </a:ext>
            </a:extLst>
          </p:cNvPr>
          <p:cNvSpPr txBox="1">
            <a:spLocks/>
          </p:cNvSpPr>
          <p:nvPr/>
        </p:nvSpPr>
        <p:spPr>
          <a:xfrm>
            <a:off x="862475" y="541531"/>
            <a:ext cx="91131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モノ、コトに続く潮流、「トキ消費」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8C31D5E5-E832-7928-75BE-98E79E0FF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8373" y="3404559"/>
            <a:ext cx="317715" cy="547784"/>
          </a:xfrm>
          <a:prstGeom prst="rect">
            <a:avLst/>
          </a:prstGeom>
        </p:spPr>
      </p:pic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5A8D8F8D-F56A-7B14-132A-6ED34C5B9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6954" y="3404559"/>
            <a:ext cx="317715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215477" y="1267556"/>
            <a:ext cx="731352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 消費欲求が高いものから優先的に行動に移る ～</a:t>
            </a:r>
            <a:endParaRPr sz="24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Google Shape;110;p2">
            <a:extLst>
              <a:ext uri="{FF2B5EF4-FFF2-40B4-BE49-F238E27FC236}">
                <a16:creationId xmlns:a16="http://schemas.microsoft.com/office/drawing/2014/main" id="{E88457C2-D486-9FA1-AF01-C24A6D8D45AB}"/>
              </a:ext>
            </a:extLst>
          </p:cNvPr>
          <p:cNvSpPr txBox="1"/>
          <p:nvPr/>
        </p:nvSpPr>
        <p:spPr>
          <a:xfrm>
            <a:off x="784031" y="2464620"/>
            <a:ext cx="1280162" cy="73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36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高い</a:t>
            </a:r>
            <a:endParaRPr sz="4000" b="1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C058331C-137B-A819-563E-8A74C6E908FC}"/>
              </a:ext>
            </a:extLst>
          </p:cNvPr>
          <p:cNvSpPr txBox="1"/>
          <p:nvPr/>
        </p:nvSpPr>
        <p:spPr>
          <a:xfrm>
            <a:off x="784031" y="6032639"/>
            <a:ext cx="1280162" cy="73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2800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低い</a:t>
            </a:r>
            <a:endParaRPr sz="2800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Google Shape;108;p2">
            <a:extLst>
              <a:ext uri="{FF2B5EF4-FFF2-40B4-BE49-F238E27FC236}">
                <a16:creationId xmlns:a16="http://schemas.microsoft.com/office/drawing/2014/main" id="{2C66F4D0-6B38-BF9A-6E40-FF34ABAC8B1D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09;p2">
            <a:extLst>
              <a:ext uri="{FF2B5EF4-FFF2-40B4-BE49-F238E27FC236}">
                <a16:creationId xmlns:a16="http://schemas.microsoft.com/office/drawing/2014/main" id="{3E678C16-6A65-10C7-803E-D4C705989FF9}"/>
              </a:ext>
            </a:extLst>
          </p:cNvPr>
          <p:cNvSpPr txBox="1">
            <a:spLocks/>
          </p:cNvSpPr>
          <p:nvPr/>
        </p:nvSpPr>
        <p:spPr>
          <a:xfrm>
            <a:off x="862474" y="541531"/>
            <a:ext cx="650260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現代の行動意識の優先順位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A1CADF99-EB93-2CA7-6E44-0276CEE53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7280" y="3211161"/>
            <a:ext cx="233665" cy="275947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3467D9-AA93-7266-F9F0-598A7AB9A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008" y="2124806"/>
            <a:ext cx="8218242" cy="4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8082A6-1CF9-0601-7DB5-FA4F4496209B}"/>
              </a:ext>
            </a:extLst>
          </p:cNvPr>
          <p:cNvSpPr/>
          <p:nvPr/>
        </p:nvSpPr>
        <p:spPr>
          <a:xfrm>
            <a:off x="3805480" y="3699132"/>
            <a:ext cx="3080848" cy="2625785"/>
          </a:xfrm>
          <a:prstGeom prst="rect">
            <a:avLst/>
          </a:prstGeom>
          <a:noFill/>
          <a:ln>
            <a:solidFill>
              <a:srgbClr val="80A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A1EF86B-3CA6-FC0C-9E46-32D0D780023F}"/>
              </a:ext>
            </a:extLst>
          </p:cNvPr>
          <p:cNvSpPr/>
          <p:nvPr/>
        </p:nvSpPr>
        <p:spPr>
          <a:xfrm>
            <a:off x="316905" y="3699132"/>
            <a:ext cx="3080848" cy="2625785"/>
          </a:xfrm>
          <a:prstGeom prst="rect">
            <a:avLst/>
          </a:prstGeom>
          <a:noFill/>
          <a:ln>
            <a:solidFill>
              <a:srgbClr val="7BA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FB2F34-A071-08B2-42DA-029ED6FD9845}"/>
              </a:ext>
            </a:extLst>
          </p:cNvPr>
          <p:cNvSpPr/>
          <p:nvPr/>
        </p:nvSpPr>
        <p:spPr>
          <a:xfrm>
            <a:off x="7294056" y="3699132"/>
            <a:ext cx="3080848" cy="2625785"/>
          </a:xfrm>
          <a:prstGeom prst="rect">
            <a:avLst/>
          </a:prstGeom>
          <a:noFill/>
          <a:ln>
            <a:solidFill>
              <a:srgbClr val="95B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5E526690-DA6D-F992-BAA2-057F2DA19CBE}"/>
              </a:ext>
            </a:extLst>
          </p:cNvPr>
          <p:cNvSpPr txBox="1"/>
          <p:nvPr/>
        </p:nvSpPr>
        <p:spPr>
          <a:xfrm>
            <a:off x="891943" y="1218277"/>
            <a:ext cx="8966258" cy="128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36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ユーザーと</a:t>
            </a:r>
            <a:r>
              <a:rPr lang="en-US" altLang="ja-JP" sz="36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36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回以上の接点を持つことで</a:t>
            </a: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3600" b="1" dirty="0">
                <a:solidFill>
                  <a:srgbClr val="CA1A6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記憶に深く印象付けることが可能！</a:t>
            </a:r>
            <a:endParaRPr sz="3600" b="1" dirty="0">
              <a:solidFill>
                <a:srgbClr val="CA1A6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Google Shape;110;p2">
            <a:extLst>
              <a:ext uri="{FF2B5EF4-FFF2-40B4-BE49-F238E27FC236}">
                <a16:creationId xmlns:a16="http://schemas.microsoft.com/office/drawing/2014/main" id="{43152083-4E47-681E-DBFE-38380C2FA7A8}"/>
              </a:ext>
            </a:extLst>
          </p:cNvPr>
          <p:cNvSpPr txBox="1"/>
          <p:nvPr/>
        </p:nvSpPr>
        <p:spPr>
          <a:xfrm>
            <a:off x="1326124" y="2532200"/>
            <a:ext cx="1062411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1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開催前</a:t>
            </a:r>
            <a:endParaRPr sz="14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Google Shape;110;p2">
            <a:extLst>
              <a:ext uri="{FF2B5EF4-FFF2-40B4-BE49-F238E27FC236}">
                <a16:creationId xmlns:a16="http://schemas.microsoft.com/office/drawing/2014/main" id="{F29AEA79-7599-8672-1E91-288D8E07C5C8}"/>
              </a:ext>
            </a:extLst>
          </p:cNvPr>
          <p:cNvSpPr txBox="1"/>
          <p:nvPr/>
        </p:nvSpPr>
        <p:spPr>
          <a:xfrm>
            <a:off x="316905" y="5653244"/>
            <a:ext cx="3080847" cy="671673"/>
          </a:xfrm>
          <a:prstGeom prst="rect">
            <a:avLst/>
          </a:prstGeom>
          <a:solidFill>
            <a:srgbClr val="7BA62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限定デザインフレームに</a:t>
            </a: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友人や家族と参加したい</a:t>
            </a:r>
            <a:endParaRPr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Google Shape;110;p2">
            <a:extLst>
              <a:ext uri="{FF2B5EF4-FFF2-40B4-BE49-F238E27FC236}">
                <a16:creationId xmlns:a16="http://schemas.microsoft.com/office/drawing/2014/main" id="{04961242-0E3A-94D1-BF04-779458C59F76}"/>
              </a:ext>
            </a:extLst>
          </p:cNvPr>
          <p:cNvSpPr txBox="1"/>
          <p:nvPr/>
        </p:nvSpPr>
        <p:spPr>
          <a:xfrm>
            <a:off x="3805479" y="5653244"/>
            <a:ext cx="3080847" cy="671673"/>
          </a:xfrm>
          <a:prstGeom prst="rect">
            <a:avLst/>
          </a:prstGeom>
          <a:solidFill>
            <a:srgbClr val="80AE2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プロが撮影する</a:t>
            </a: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感動と驚きの合成写真</a:t>
            </a:r>
          </a:p>
        </p:txBody>
      </p:sp>
      <p:sp>
        <p:nvSpPr>
          <p:cNvPr id="24" name="Google Shape;110;p2">
            <a:extLst>
              <a:ext uri="{FF2B5EF4-FFF2-40B4-BE49-F238E27FC236}">
                <a16:creationId xmlns:a16="http://schemas.microsoft.com/office/drawing/2014/main" id="{1BCCA528-4BC0-669C-BD2E-3D81DCE26F89}"/>
              </a:ext>
            </a:extLst>
          </p:cNvPr>
          <p:cNvSpPr txBox="1"/>
          <p:nvPr/>
        </p:nvSpPr>
        <p:spPr>
          <a:xfrm>
            <a:off x="7294056" y="5653244"/>
            <a:ext cx="3080847" cy="671673"/>
          </a:xfrm>
          <a:prstGeom prst="rect">
            <a:avLst/>
          </a:prstGeom>
          <a:solidFill>
            <a:srgbClr val="95BA4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自分だけの写真プリント</a:t>
            </a:r>
          </a:p>
          <a:p>
            <a:pPr algn="ctr">
              <a:buClr>
                <a:schemeClr val="dk1"/>
              </a:buClr>
              <a:buSzPts val="2000"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とデータがもらえる</a:t>
            </a:r>
            <a:endParaRPr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Google Shape;110;p2">
            <a:extLst>
              <a:ext uri="{FF2B5EF4-FFF2-40B4-BE49-F238E27FC236}">
                <a16:creationId xmlns:a16="http://schemas.microsoft.com/office/drawing/2014/main" id="{C742A508-17C9-65FB-1C0F-A9AB412935F1}"/>
              </a:ext>
            </a:extLst>
          </p:cNvPr>
          <p:cNvSpPr txBox="1"/>
          <p:nvPr/>
        </p:nvSpPr>
        <p:spPr>
          <a:xfrm>
            <a:off x="1857328" y="4300738"/>
            <a:ext cx="1592104" cy="93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ポスター</a:t>
            </a:r>
            <a:endParaRPr lang="en-US" altLang="ja-JP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</a:p>
          <a:p>
            <a:pPr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各種告知</a:t>
            </a:r>
            <a:endParaRPr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A0B9C1D-382D-097E-2456-C57C9EF2821E}"/>
              </a:ext>
            </a:extLst>
          </p:cNvPr>
          <p:cNvCxnSpPr>
            <a:cxnSpLocks/>
          </p:cNvCxnSpPr>
          <p:nvPr/>
        </p:nvCxnSpPr>
        <p:spPr>
          <a:xfrm>
            <a:off x="1020591" y="3048225"/>
            <a:ext cx="865063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>
            <a:extLst>
              <a:ext uri="{FF2B5EF4-FFF2-40B4-BE49-F238E27FC236}">
                <a16:creationId xmlns:a16="http://schemas.microsoft.com/office/drawing/2014/main" id="{71B5C1AB-4489-7837-AC91-3B0BD52704FA}"/>
              </a:ext>
            </a:extLst>
          </p:cNvPr>
          <p:cNvSpPr/>
          <p:nvPr/>
        </p:nvSpPr>
        <p:spPr>
          <a:xfrm>
            <a:off x="1727177" y="2918071"/>
            <a:ext cx="260308" cy="2603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9EE6F969-EAAE-1CC4-D06C-68A18D869D78}"/>
              </a:ext>
            </a:extLst>
          </p:cNvPr>
          <p:cNvSpPr/>
          <p:nvPr/>
        </p:nvSpPr>
        <p:spPr>
          <a:xfrm>
            <a:off x="5239605" y="2918071"/>
            <a:ext cx="260308" cy="2603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9AA11E24-0133-EF6D-9EAA-8C67CE3FA98A}"/>
              </a:ext>
            </a:extLst>
          </p:cNvPr>
          <p:cNvSpPr/>
          <p:nvPr/>
        </p:nvSpPr>
        <p:spPr>
          <a:xfrm>
            <a:off x="8704328" y="2918071"/>
            <a:ext cx="260308" cy="2603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Google Shape;110;p2">
            <a:extLst>
              <a:ext uri="{FF2B5EF4-FFF2-40B4-BE49-F238E27FC236}">
                <a16:creationId xmlns:a16="http://schemas.microsoft.com/office/drawing/2014/main" id="{910ECC23-27E1-F44C-465C-2BDA157D8F3A}"/>
              </a:ext>
            </a:extLst>
          </p:cNvPr>
          <p:cNvSpPr txBox="1"/>
          <p:nvPr/>
        </p:nvSpPr>
        <p:spPr>
          <a:xfrm>
            <a:off x="4456600" y="2539784"/>
            <a:ext cx="177860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1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イベント当日</a:t>
            </a:r>
            <a:endParaRPr sz="14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Google Shape;110;p2">
            <a:extLst>
              <a:ext uri="{FF2B5EF4-FFF2-40B4-BE49-F238E27FC236}">
                <a16:creationId xmlns:a16="http://schemas.microsoft.com/office/drawing/2014/main" id="{5F8B46EB-8CD4-DF91-67A2-0CC97A732E82}"/>
              </a:ext>
            </a:extLst>
          </p:cNvPr>
          <p:cNvSpPr txBox="1"/>
          <p:nvPr/>
        </p:nvSpPr>
        <p:spPr>
          <a:xfrm>
            <a:off x="8303272" y="2539784"/>
            <a:ext cx="1062411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ja-JP" altLang="en-US" sz="1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参加後</a:t>
            </a:r>
            <a:endParaRPr sz="14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Google Shape;108;p2">
            <a:extLst>
              <a:ext uri="{FF2B5EF4-FFF2-40B4-BE49-F238E27FC236}">
                <a16:creationId xmlns:a16="http://schemas.microsoft.com/office/drawing/2014/main" id="{9CF4F4CF-12A2-80AD-3209-CD641179971E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09;p2">
            <a:extLst>
              <a:ext uri="{FF2B5EF4-FFF2-40B4-BE49-F238E27FC236}">
                <a16:creationId xmlns:a16="http://schemas.microsoft.com/office/drawing/2014/main" id="{855A08B0-34F2-0DF7-C3B1-E3591F2F62C4}"/>
              </a:ext>
            </a:extLst>
          </p:cNvPr>
          <p:cNvSpPr txBox="1">
            <a:spLocks/>
          </p:cNvSpPr>
          <p:nvPr/>
        </p:nvSpPr>
        <p:spPr>
          <a:xfrm>
            <a:off x="862474" y="541531"/>
            <a:ext cx="764225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合成フォトブースが持つ可能性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115A956-F117-E2B4-9B88-A899ABE5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0" y="3779843"/>
            <a:ext cx="1285632" cy="181665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AD80AD8B-E86C-BE3F-6AC8-921AA321C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62" y="3746361"/>
            <a:ext cx="2697480" cy="186537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11E34FC-8A88-976B-3E26-1EC1B50AA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699" y="3746361"/>
            <a:ext cx="1644891" cy="183757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9A11839-52B4-36FE-E60A-301509971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639" y="3761602"/>
            <a:ext cx="948915" cy="135741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174BC28-156B-5237-8B0C-C0906C1B8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635" y="3909060"/>
            <a:ext cx="759898" cy="1674879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190E996-E61B-3E5E-0B88-079CD7B8F2CA}"/>
              </a:ext>
            </a:extLst>
          </p:cNvPr>
          <p:cNvSpPr txBox="1"/>
          <p:nvPr/>
        </p:nvSpPr>
        <p:spPr>
          <a:xfrm>
            <a:off x="678180" y="640842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/>
              <a:t>限定感が</a:t>
            </a:r>
          </a:p>
          <a:p>
            <a:pPr algn="ctr"/>
            <a:r>
              <a:rPr kumimoji="1" lang="ja-JP" altLang="en-US" sz="1800" b="1" dirty="0"/>
              <a:t>話題作りや集客</a:t>
            </a:r>
          </a:p>
          <a:p>
            <a:pPr algn="ctr"/>
            <a:r>
              <a:rPr kumimoji="1" lang="ja-JP" altLang="en-US" sz="1800" b="1" dirty="0"/>
              <a:t>の原動力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2849AEC-82D6-8D61-F647-E47C39403928}"/>
              </a:ext>
            </a:extLst>
          </p:cNvPr>
          <p:cNvSpPr txBox="1"/>
          <p:nvPr/>
        </p:nvSpPr>
        <p:spPr>
          <a:xfrm>
            <a:off x="3997162" y="6408420"/>
            <a:ext cx="269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/>
              <a:t>短い時間でも</a:t>
            </a:r>
          </a:p>
          <a:p>
            <a:pPr algn="ctr"/>
            <a:r>
              <a:rPr kumimoji="1" lang="ja-JP" altLang="en-US" sz="1800" b="1" dirty="0"/>
              <a:t>記憶に強く残る体験</a:t>
            </a:r>
          </a:p>
          <a:p>
            <a:pPr algn="ctr"/>
            <a:r>
              <a:rPr kumimoji="1" lang="ja-JP" altLang="en-US" sz="1800" b="1" dirty="0"/>
              <a:t>を提供します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F82FA74-862A-58A1-17BA-AF1B9CD3C257}"/>
              </a:ext>
            </a:extLst>
          </p:cNvPr>
          <p:cNvSpPr txBox="1"/>
          <p:nvPr/>
        </p:nvSpPr>
        <p:spPr>
          <a:xfrm>
            <a:off x="7446646" y="6408420"/>
            <a:ext cx="2779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/>
              <a:t>LP</a:t>
            </a:r>
            <a:r>
              <a:rPr kumimoji="1" lang="ja-JP" altLang="en-US" sz="1800" b="1" dirty="0"/>
              <a:t>で広告を見る</a:t>
            </a:r>
          </a:p>
          <a:p>
            <a:pPr algn="ctr"/>
            <a:r>
              <a:rPr kumimoji="1" lang="ja-JP" altLang="en-US" sz="1800" b="1" dirty="0"/>
              <a:t>撮影した写真を飾る</a:t>
            </a:r>
          </a:p>
          <a:p>
            <a:pPr algn="ctr"/>
            <a:r>
              <a:rPr kumimoji="1" lang="ja-JP" altLang="en-US" sz="1800" b="1" dirty="0"/>
              <a:t>共有・投稿する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C6DF875-89CE-F95A-9F83-9289083E3863}"/>
              </a:ext>
            </a:extLst>
          </p:cNvPr>
          <p:cNvSpPr txBox="1"/>
          <p:nvPr/>
        </p:nvSpPr>
        <p:spPr>
          <a:xfrm>
            <a:off x="862474" y="3219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>
                    <a:lumMod val="50000"/>
                  </a:schemeClr>
                </a:solidFill>
              </a:rPr>
              <a:t>参加前の接点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E3502-E11B-C788-F856-7A0DDFB955CA}"/>
              </a:ext>
            </a:extLst>
          </p:cNvPr>
          <p:cNvSpPr txBox="1"/>
          <p:nvPr/>
        </p:nvSpPr>
        <p:spPr>
          <a:xfrm>
            <a:off x="4346141" y="3219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>
                    <a:lumMod val="50000"/>
                  </a:schemeClr>
                </a:solidFill>
              </a:rPr>
              <a:t>体験中の接点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DE2A01-2A66-05DC-F0F6-14F5660CC99E}"/>
              </a:ext>
            </a:extLst>
          </p:cNvPr>
          <p:cNvSpPr txBox="1"/>
          <p:nvPr/>
        </p:nvSpPr>
        <p:spPr>
          <a:xfrm>
            <a:off x="7798004" y="3219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>
                    <a:lumMod val="50000"/>
                  </a:schemeClr>
                </a:solidFill>
              </a:rPr>
              <a:t>体験後の接点</a:t>
            </a:r>
          </a:p>
        </p:txBody>
      </p:sp>
    </p:spTree>
    <p:extLst>
      <p:ext uri="{BB962C8B-B14F-4D97-AF65-F5344CB8AC3E}">
        <p14:creationId xmlns:p14="http://schemas.microsoft.com/office/powerpoint/2010/main" val="211438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3802086" y="2566747"/>
            <a:ext cx="3080700" cy="2194500"/>
          </a:xfrm>
          <a:prstGeom prst="rect">
            <a:avLst/>
          </a:prstGeom>
          <a:noFill/>
          <a:ln w="25400" cap="flat" cmpd="sng">
            <a:solidFill>
              <a:srgbClr val="80AE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313511" y="2566747"/>
            <a:ext cx="3080700" cy="2194500"/>
          </a:xfrm>
          <a:prstGeom prst="rect">
            <a:avLst/>
          </a:prstGeom>
          <a:noFill/>
          <a:ln w="25400" cap="flat" cmpd="sng">
            <a:solidFill>
              <a:srgbClr val="7BA6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7290662" y="2566747"/>
            <a:ext cx="3080700" cy="2194500"/>
          </a:xfrm>
          <a:prstGeom prst="rect">
            <a:avLst/>
          </a:prstGeom>
          <a:noFill/>
          <a:ln w="25400" cap="flat" cmpd="sng">
            <a:solidFill>
              <a:srgbClr val="95BA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313511" y="5524735"/>
            <a:ext cx="3080700" cy="671700"/>
          </a:xfrm>
          <a:prstGeom prst="rect">
            <a:avLst/>
          </a:prstGeom>
          <a:solidFill>
            <a:srgbClr val="7BA6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高まるトキ消費</a:t>
            </a:r>
            <a:endParaRPr sz="2800" b="1" i="0" u="none" strike="noStrike" cap="none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3802085" y="5524735"/>
            <a:ext cx="3080700" cy="671700"/>
          </a:xfrm>
          <a:prstGeom prst="rect">
            <a:avLst/>
          </a:prstGeom>
          <a:solidFill>
            <a:srgbClr val="80A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高まる体験欲</a:t>
            </a:r>
            <a:endParaRPr sz="2800" b="1" i="0" u="none" strike="noStrike" cap="none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7290662" y="5524735"/>
            <a:ext cx="3080700" cy="671700"/>
          </a:xfrm>
          <a:prstGeom prst="rect">
            <a:avLst/>
          </a:prstGeom>
          <a:solidFill>
            <a:srgbClr val="95BA4F"/>
          </a:solidFill>
          <a:ln>
            <a:solidFill>
              <a:srgbClr val="95BA4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高まるリアル価値</a:t>
            </a:r>
            <a:endParaRPr sz="2800" b="1" i="0" u="none" strike="noStrike" cap="none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295795" y="4404471"/>
            <a:ext cx="306357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GtK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ジャパングローバル</a:t>
            </a:r>
            <a:b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「お金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VS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時間」、「所有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vs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体験」</a:t>
            </a:r>
            <a:endParaRPr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Google Shape;230;p25"/>
          <p:cNvSpPr txBox="1"/>
          <p:nvPr/>
        </p:nvSpPr>
        <p:spPr>
          <a:xfrm>
            <a:off x="2300891" y="656300"/>
            <a:ext cx="6948306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～リサーチ会社による調査レポートより抜粋～</a:t>
            </a:r>
            <a:endParaRPr sz="24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" name="Google Shape;236;p25"/>
          <p:cNvSpPr txBox="1"/>
          <p:nvPr/>
        </p:nvSpPr>
        <p:spPr>
          <a:xfrm>
            <a:off x="310041" y="2649181"/>
            <a:ext cx="30841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どちらを重視するか</a:t>
            </a:r>
            <a:endParaRPr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2034164" y="3222668"/>
            <a:ext cx="823665" cy="34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時間</a:t>
            </a:r>
            <a:endParaRPr sz="18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" name="Google Shape;230;p25"/>
          <p:cNvSpPr txBox="1"/>
          <p:nvPr/>
        </p:nvSpPr>
        <p:spPr>
          <a:xfrm>
            <a:off x="1814373" y="3743506"/>
            <a:ext cx="1527171" cy="55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6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4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endParaRPr sz="40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" name="Google Shape;230;p25"/>
          <p:cNvSpPr txBox="1"/>
          <p:nvPr/>
        </p:nvSpPr>
        <p:spPr>
          <a:xfrm>
            <a:off x="690558" y="3678611"/>
            <a:ext cx="737452" cy="61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9</a:t>
            </a:r>
            <a:r>
              <a:rPr lang="en-US" altLang="ja-JP" sz="2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endParaRPr sz="24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" name="Google Shape;230;p25"/>
          <p:cNvSpPr txBox="1"/>
          <p:nvPr/>
        </p:nvSpPr>
        <p:spPr>
          <a:xfrm>
            <a:off x="627317" y="3241677"/>
            <a:ext cx="823665" cy="34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お金</a:t>
            </a:r>
            <a:endParaRPr sz="16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" name="Google Shape;236;p25"/>
          <p:cNvSpPr txBox="1"/>
          <p:nvPr/>
        </p:nvSpPr>
        <p:spPr>
          <a:xfrm>
            <a:off x="3802085" y="4401287"/>
            <a:ext cx="226198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：モメンタム ワールドワイド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b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We Know Experience2.0</a:t>
            </a:r>
            <a:endParaRPr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Google Shape;236;p25"/>
          <p:cNvSpPr txBox="1"/>
          <p:nvPr/>
        </p:nvSpPr>
        <p:spPr>
          <a:xfrm>
            <a:off x="3840186" y="2556587"/>
            <a:ext cx="308416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ポジティブな体験を提供してくれるブランドには、より対価を支払って良いと思う</a:t>
            </a:r>
            <a:endParaRPr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Google Shape;236;p25"/>
          <p:cNvSpPr txBox="1"/>
          <p:nvPr/>
        </p:nvSpPr>
        <p:spPr>
          <a:xfrm>
            <a:off x="7290662" y="4401287"/>
            <a:ext cx="3070518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出典：経団連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b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コロナ禍を受けた消費者の行動や意識の変化と企業の取組み</a:t>
            </a:r>
            <a:endParaRPr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Google Shape;236;p25"/>
          <p:cNvSpPr txBox="1"/>
          <p:nvPr/>
        </p:nvSpPr>
        <p:spPr>
          <a:xfrm>
            <a:off x="7341462" y="2560281"/>
            <a:ext cx="332442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コロナ禍前より「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つながり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や絆」を大切に感じる人の割合</a:t>
            </a:r>
            <a:endParaRPr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Google Shape;230;p25"/>
          <p:cNvSpPr txBox="1"/>
          <p:nvPr/>
        </p:nvSpPr>
        <p:spPr>
          <a:xfrm>
            <a:off x="3868710" y="3795049"/>
            <a:ext cx="1536068" cy="46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6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75</a:t>
            </a:r>
            <a:r>
              <a:rPr lang="en-US" altLang="ja-JP" sz="4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r>
              <a:rPr lang="ja-JP" altLang="en-US" sz="4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　</a:t>
            </a:r>
            <a:endParaRPr sz="40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" name="Google Shape;230;p25"/>
          <p:cNvSpPr txBox="1"/>
          <p:nvPr/>
        </p:nvSpPr>
        <p:spPr>
          <a:xfrm>
            <a:off x="7981507" y="3709312"/>
            <a:ext cx="1699010" cy="55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6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69</a:t>
            </a:r>
            <a:r>
              <a:rPr lang="en-US" altLang="ja-JP" sz="4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endParaRPr sz="40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" name="矢印: 右 3">
            <a:extLst>
              <a:ext uri="{FF2B5EF4-FFF2-40B4-BE49-F238E27FC236}">
                <a16:creationId xmlns:a16="http://schemas.microsoft.com/office/drawing/2014/main" id="{44F25012-677F-6A14-5591-4276DD087716}"/>
              </a:ext>
            </a:extLst>
          </p:cNvPr>
          <p:cNvSpPr/>
          <p:nvPr/>
        </p:nvSpPr>
        <p:spPr>
          <a:xfrm rot="5400000">
            <a:off x="5128795" y="5062771"/>
            <a:ext cx="434225" cy="174896"/>
          </a:xfrm>
          <a:prstGeom prst="rightArrow">
            <a:avLst>
              <a:gd name="adj1" fmla="val 29310"/>
              <a:gd name="adj2" fmla="val 91379"/>
            </a:avLst>
          </a:prstGeom>
          <a:solidFill>
            <a:srgbClr val="95B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17">
            <a:extLst>
              <a:ext uri="{FF2B5EF4-FFF2-40B4-BE49-F238E27FC236}">
                <a16:creationId xmlns:a16="http://schemas.microsoft.com/office/drawing/2014/main" id="{7F4EB33E-53B5-565C-FB29-61985AE73393}"/>
              </a:ext>
            </a:extLst>
          </p:cNvPr>
          <p:cNvSpPr/>
          <p:nvPr/>
        </p:nvSpPr>
        <p:spPr>
          <a:xfrm rot="5400000">
            <a:off x="8613900" y="5062771"/>
            <a:ext cx="434225" cy="174896"/>
          </a:xfrm>
          <a:prstGeom prst="rightArrow">
            <a:avLst>
              <a:gd name="adj1" fmla="val 29310"/>
              <a:gd name="adj2" fmla="val 91379"/>
            </a:avLst>
          </a:prstGeom>
          <a:solidFill>
            <a:srgbClr val="95B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19">
            <a:extLst>
              <a:ext uri="{FF2B5EF4-FFF2-40B4-BE49-F238E27FC236}">
                <a16:creationId xmlns:a16="http://schemas.microsoft.com/office/drawing/2014/main" id="{3214A31D-9A24-47F6-B14D-7148DC89E79E}"/>
              </a:ext>
            </a:extLst>
          </p:cNvPr>
          <p:cNvSpPr/>
          <p:nvPr/>
        </p:nvSpPr>
        <p:spPr>
          <a:xfrm rot="5400000">
            <a:off x="1636749" y="5062771"/>
            <a:ext cx="434225" cy="174896"/>
          </a:xfrm>
          <a:prstGeom prst="rightArrow">
            <a:avLst>
              <a:gd name="adj1" fmla="val 29310"/>
              <a:gd name="adj2" fmla="val 91379"/>
            </a:avLst>
          </a:prstGeom>
          <a:solidFill>
            <a:srgbClr val="95B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Google Shape;230;p25">
            <a:extLst>
              <a:ext uri="{FF2B5EF4-FFF2-40B4-BE49-F238E27FC236}">
                <a16:creationId xmlns:a16="http://schemas.microsoft.com/office/drawing/2014/main" id="{DF9CDF48-22D0-8AAC-8A04-D97F5BDD93EE}"/>
              </a:ext>
            </a:extLst>
          </p:cNvPr>
          <p:cNvSpPr txBox="1"/>
          <p:nvPr/>
        </p:nvSpPr>
        <p:spPr>
          <a:xfrm>
            <a:off x="5271725" y="3795049"/>
            <a:ext cx="1699010" cy="46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60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en-US" altLang="ja-JP" sz="4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endParaRPr sz="40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6" name="Google Shape;236;p25">
            <a:extLst>
              <a:ext uri="{FF2B5EF4-FFF2-40B4-BE49-F238E27FC236}">
                <a16:creationId xmlns:a16="http://schemas.microsoft.com/office/drawing/2014/main" id="{AC5E77C5-8564-40F6-2A31-ED85B5CD2300}"/>
              </a:ext>
            </a:extLst>
          </p:cNvPr>
          <p:cNvSpPr txBox="1"/>
          <p:nvPr/>
        </p:nvSpPr>
        <p:spPr>
          <a:xfrm>
            <a:off x="4178945" y="3405643"/>
            <a:ext cx="72046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34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歳以下</a:t>
            </a:r>
            <a:endParaRPr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Google Shape;236;p25">
            <a:extLst>
              <a:ext uri="{FF2B5EF4-FFF2-40B4-BE49-F238E27FC236}">
                <a16:creationId xmlns:a16="http://schemas.microsoft.com/office/drawing/2014/main" id="{22BD1E60-6078-825B-EF7D-383B97BEE538}"/>
              </a:ext>
            </a:extLst>
          </p:cNvPr>
          <p:cNvSpPr txBox="1"/>
          <p:nvPr/>
        </p:nvSpPr>
        <p:spPr>
          <a:xfrm>
            <a:off x="5666964" y="3405643"/>
            <a:ext cx="72046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35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歳以上</a:t>
            </a:r>
            <a:endParaRPr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Google Shape;108;p2">
            <a:extLst>
              <a:ext uri="{FF2B5EF4-FFF2-40B4-BE49-F238E27FC236}">
                <a16:creationId xmlns:a16="http://schemas.microsoft.com/office/drawing/2014/main" id="{EC0289EF-58E5-AD27-AEA4-386BF95EC11C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09;p2">
            <a:extLst>
              <a:ext uri="{FF2B5EF4-FFF2-40B4-BE49-F238E27FC236}">
                <a16:creationId xmlns:a16="http://schemas.microsoft.com/office/drawing/2014/main" id="{376CAD2E-C3E1-94DE-802A-CB3606ECD839}"/>
              </a:ext>
            </a:extLst>
          </p:cNvPr>
          <p:cNvSpPr txBox="1">
            <a:spLocks/>
          </p:cNvSpPr>
          <p:nvPr/>
        </p:nvSpPr>
        <p:spPr>
          <a:xfrm>
            <a:off x="862475" y="541531"/>
            <a:ext cx="129000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根拠</a:t>
            </a:r>
          </a:p>
        </p:txBody>
      </p:sp>
    </p:spTree>
    <p:extLst>
      <p:ext uri="{BB962C8B-B14F-4D97-AF65-F5344CB8AC3E}">
        <p14:creationId xmlns:p14="http://schemas.microsoft.com/office/powerpoint/2010/main" val="350754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C1906240-03DB-11B1-F3D5-23AF4AE3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089" y="2809294"/>
            <a:ext cx="904875" cy="9048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FFD40D-9657-2A7E-5B45-7EC578EB7AE5}"/>
              </a:ext>
            </a:extLst>
          </p:cNvPr>
          <p:cNvSpPr txBox="1"/>
          <p:nvPr/>
        </p:nvSpPr>
        <p:spPr>
          <a:xfrm>
            <a:off x="2529840" y="2846530"/>
            <a:ext cx="7139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ＤＦＰ平成ゴシック体W7" panose="020B0700000000000000" pitchFamily="50" charset="-128"/>
                <a:ea typeface="ＤＦＰ平成ゴシック体W7" panose="020B0700000000000000" pitchFamily="50" charset="-128"/>
              </a:rPr>
              <a:t>体験型の合成フォトブース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C1AD7E-F765-E70D-799D-B89FE7D1953E}"/>
              </a:ext>
            </a:extLst>
          </p:cNvPr>
          <p:cNvSpPr txBox="1"/>
          <p:nvPr/>
        </p:nvSpPr>
        <p:spPr>
          <a:xfrm>
            <a:off x="2560320" y="4109088"/>
            <a:ext cx="58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第二章</a:t>
            </a:r>
            <a:r>
              <a:rPr kumimoji="1" lang="en-US" altLang="ja-JP" sz="2800" dirty="0"/>
              <a:t>…</a:t>
            </a:r>
            <a:r>
              <a:rPr kumimoji="1" lang="ja-JP" altLang="en-US" sz="2800" dirty="0"/>
              <a:t>商業施設様向けのご提案</a:t>
            </a:r>
          </a:p>
        </p:txBody>
      </p:sp>
    </p:spTree>
    <p:extLst>
      <p:ext uri="{BB962C8B-B14F-4D97-AF65-F5344CB8AC3E}">
        <p14:creationId xmlns:p14="http://schemas.microsoft.com/office/powerpoint/2010/main" val="230361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BBD3AF02-C2F9-43D5-22C9-B353273558D9}"/>
              </a:ext>
            </a:extLst>
          </p:cNvPr>
          <p:cNvSpPr/>
          <p:nvPr/>
        </p:nvSpPr>
        <p:spPr>
          <a:xfrm>
            <a:off x="552982" y="458975"/>
            <a:ext cx="845562" cy="845562"/>
          </a:xfrm>
          <a:prstGeom prst="rect">
            <a:avLst/>
          </a:prstGeom>
          <a:solidFill>
            <a:srgbClr val="95B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2">
            <a:extLst>
              <a:ext uri="{FF2B5EF4-FFF2-40B4-BE49-F238E27FC236}">
                <a16:creationId xmlns:a16="http://schemas.microsoft.com/office/drawing/2014/main" id="{F4770C92-E787-24FC-3761-C0FC14499BAC}"/>
              </a:ext>
            </a:extLst>
          </p:cNvPr>
          <p:cNvSpPr txBox="1">
            <a:spLocks/>
          </p:cNvSpPr>
          <p:nvPr/>
        </p:nvSpPr>
        <p:spPr>
          <a:xfrm>
            <a:off x="862474" y="541531"/>
            <a:ext cx="764225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200"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商業施設向け施策案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55655D-31B2-020A-757E-85E7B4F9AC2B}"/>
              </a:ext>
            </a:extLst>
          </p:cNvPr>
          <p:cNvSpPr txBox="1"/>
          <p:nvPr/>
        </p:nvSpPr>
        <p:spPr>
          <a:xfrm>
            <a:off x="862474" y="1546860"/>
            <a:ext cx="1523174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▶月例撮影会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D46547-4AC0-63F9-F963-B136E01512E1}"/>
              </a:ext>
            </a:extLst>
          </p:cNvPr>
          <p:cNvSpPr txBox="1"/>
          <p:nvPr/>
        </p:nvSpPr>
        <p:spPr>
          <a:xfrm>
            <a:off x="862474" y="1914333"/>
            <a:ext cx="5005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施設を利用したレシートを提示することでプロカメラマンが月替わりのデザインフレームで合成撮影。誕生月の方には、特別なバースデーフレームで撮影した写真プリントも一緒にプレゼント。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0623C6-3A3F-68CD-8746-D265521D71CE}"/>
              </a:ext>
            </a:extLst>
          </p:cNvPr>
          <p:cNvSpPr txBox="1"/>
          <p:nvPr/>
        </p:nvSpPr>
        <p:spPr>
          <a:xfrm>
            <a:off x="862474" y="3176144"/>
            <a:ext cx="1293944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▶期待効果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8A6615-BBD1-FA95-A394-6EFF9B7F231D}"/>
              </a:ext>
            </a:extLst>
          </p:cNvPr>
          <p:cNvSpPr txBox="1"/>
          <p:nvPr/>
        </p:nvSpPr>
        <p:spPr>
          <a:xfrm>
            <a:off x="862474" y="3543617"/>
            <a:ext cx="5005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・事前告知の話題性</a:t>
            </a:r>
          </a:p>
          <a:p>
            <a:r>
              <a:rPr kumimoji="1" lang="ja-JP" altLang="en-US" sz="1600" dirty="0"/>
              <a:t>・積極的参加による施設への好意度の向上</a:t>
            </a:r>
          </a:p>
          <a:p>
            <a:r>
              <a:rPr kumimoji="1" lang="ja-JP" altLang="en-US" sz="1600" dirty="0"/>
              <a:t>・祝日や季節イベントが無い平常時の集客向上</a:t>
            </a:r>
          </a:p>
          <a:p>
            <a:r>
              <a:rPr kumimoji="1" lang="ja-JP" altLang="en-US" sz="1600" dirty="0"/>
              <a:t>・ファミリー層のリピーター集客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B95DC7-BF1E-06F8-AF76-AA61EF0E667D}"/>
              </a:ext>
            </a:extLst>
          </p:cNvPr>
          <p:cNvSpPr txBox="1"/>
          <p:nvPr/>
        </p:nvSpPr>
        <p:spPr>
          <a:xfrm>
            <a:off x="862474" y="4789331"/>
            <a:ext cx="1064715" cy="36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▶実績例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C8CC9FA-1DDF-A0F9-06B4-EABE94D1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61" y="5202841"/>
            <a:ext cx="4181475" cy="20574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3C29511-27EA-09E3-96F7-570841BC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550" y="1500600"/>
            <a:ext cx="3959352" cy="29626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B7F93A6-28B6-3423-D57B-E7D93155B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550" y="4591528"/>
            <a:ext cx="1874520" cy="267004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31D2F7-3A26-3634-4347-FC1C33357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382" y="4591528"/>
            <a:ext cx="1874520" cy="267004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C2D644-369D-3D2B-073C-B15C1569A5CD}"/>
              </a:ext>
            </a:extLst>
          </p:cNvPr>
          <p:cNvSpPr txBox="1"/>
          <p:nvPr/>
        </p:nvSpPr>
        <p:spPr>
          <a:xfrm>
            <a:off x="5814060" y="7229761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デザインサンプル</a:t>
            </a:r>
          </a:p>
        </p:txBody>
      </p:sp>
    </p:spTree>
    <p:extLst>
      <p:ext uri="{BB962C8B-B14F-4D97-AF65-F5344CB8AC3E}">
        <p14:creationId xmlns:p14="http://schemas.microsoft.com/office/powerpoint/2010/main" val="254325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ユーザー設定</PresentationFormat>
  <Paragraphs>182</Paragraphs>
  <Slides>14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ＤＦＰ平成ゴシック体W7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販促効果を高めるには？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2022-06-15T14:03:06Z</dcterms:created>
  <dcterms:modified xsi:type="dcterms:W3CDTF">2022-06-20T01:32:19Z</dcterms:modified>
</cp:coreProperties>
</file>